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6"/>
  </p:notesMasterIdLst>
  <p:sldIdLst>
    <p:sldId id="256" r:id="rId5"/>
  </p:sldIdLst>
  <p:sldSz cx="7559675" cy="1069181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02D99"/>
    <a:srgbClr val="1E1EA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774" autoAdjust="0"/>
    <p:restoredTop sz="94660"/>
  </p:normalViewPr>
  <p:slideViewPr>
    <p:cSldViewPr snapToGrid="0">
      <p:cViewPr varScale="1">
        <p:scale>
          <a:sx n="73" d="100"/>
          <a:sy n="73" d="100"/>
        </p:scale>
        <p:origin x="732"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2A350B71-4CF2-42BA-975B-8D03D7CEDA13}" type="datetimeFigureOut">
              <a:rPr kumimoji="1" lang="ja-JP" altLang="en-US" smtClean="0"/>
              <a:t>2022/7/13</a:t>
            </a:fld>
            <a:endParaRPr kumimoji="1" lang="ja-JP" altLang="en-US"/>
          </a:p>
        </p:txBody>
      </p:sp>
      <p:sp>
        <p:nvSpPr>
          <p:cNvPr id="4" name="スライド イメージ プレースホルダー 3"/>
          <p:cNvSpPr>
            <a:spLocks noGrp="1" noRot="1" noChangeAspect="1"/>
          </p:cNvSpPr>
          <p:nvPr>
            <p:ph type="sldImg" idx="2"/>
          </p:nvPr>
        </p:nvSpPr>
        <p:spPr>
          <a:xfrm>
            <a:off x="2217738" y="1243013"/>
            <a:ext cx="2371725"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B931A197-D2BC-4546-AC17-9E7537DDA2A2}" type="slidenum">
              <a:rPr kumimoji="1" lang="ja-JP" altLang="en-US" smtClean="0"/>
              <a:t>‹#›</a:t>
            </a:fld>
            <a:endParaRPr kumimoji="1" lang="ja-JP" altLang="en-US"/>
          </a:p>
        </p:txBody>
      </p:sp>
    </p:spTree>
    <p:extLst>
      <p:ext uri="{BB962C8B-B14F-4D97-AF65-F5344CB8AC3E}">
        <p14:creationId xmlns:p14="http://schemas.microsoft.com/office/powerpoint/2010/main" val="4008461264"/>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タイトル スライド">
    <p:spTree>
      <p:nvGrpSpPr>
        <p:cNvPr id="1" name=""/>
        <p:cNvGrpSpPr/>
        <p:nvPr/>
      </p:nvGrpSpPr>
      <p:grpSpPr>
        <a:xfrm>
          <a:off x="0" y="0"/>
          <a:ext cx="0" cy="0"/>
          <a:chOff x="0" y="0"/>
          <a:chExt cx="0" cy="0"/>
        </a:xfrm>
      </p:grpSpPr>
    </p:spTree>
    <p:extLst>
      <p:ext uri="{BB962C8B-B14F-4D97-AF65-F5344CB8AC3E}">
        <p14:creationId xmlns:p14="http://schemas.microsoft.com/office/powerpoint/2010/main" val="298627899"/>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639995056"/>
      </p:ext>
    </p:extLst>
  </p:cSld>
  <p:clrMap bg1="lt1" tx1="dk1" bg2="lt2" tx2="dk2" accent1="accent1" accent2="accent2" accent3="accent3" accent4="accent4" accent5="accent5" accent6="accent6" hlink="hlink" folHlink="folHlink"/>
  <p:sldLayoutIdLst>
    <p:sldLayoutId id="2147483661" r:id="rId1"/>
  </p:sldLayoutIdLst>
  <p:txStyles>
    <p:titleStyle>
      <a:lvl1pPr algn="l" defTabSz="755934" rtl="0" eaLnBrk="1" latinLnBrk="0" hangingPunct="1">
        <a:lnSpc>
          <a:spcPct val="90000"/>
        </a:lnSpc>
        <a:spcBef>
          <a:spcPct val="0"/>
        </a:spcBef>
        <a:buNone/>
        <a:defRPr kumimoji="1" sz="3637" kern="1200">
          <a:solidFill>
            <a:schemeClr val="tx1"/>
          </a:solidFill>
          <a:latin typeface="+mj-lt"/>
          <a:ea typeface="+mj-ea"/>
          <a:cs typeface="+mj-cs"/>
        </a:defRPr>
      </a:lvl1pPr>
    </p:titleStyle>
    <p:bodyStyle>
      <a:lvl1pPr marL="188984" indent="-188984" algn="l" defTabSz="755934" rtl="0" eaLnBrk="1" latinLnBrk="0" hangingPunct="1">
        <a:lnSpc>
          <a:spcPct val="90000"/>
        </a:lnSpc>
        <a:spcBef>
          <a:spcPts val="827"/>
        </a:spcBef>
        <a:buFont typeface="Arial" panose="020B0604020202020204" pitchFamily="34" charset="0"/>
        <a:buChar char="•"/>
        <a:defRPr kumimoji="1" sz="2315" kern="1200">
          <a:solidFill>
            <a:schemeClr val="tx1"/>
          </a:solidFill>
          <a:latin typeface="+mn-lt"/>
          <a:ea typeface="+mn-ea"/>
          <a:cs typeface="+mn-cs"/>
        </a:defRPr>
      </a:lvl1pPr>
      <a:lvl2pPr marL="566951" indent="-188984" algn="l" defTabSz="755934" rtl="0" eaLnBrk="1" latinLnBrk="0" hangingPunct="1">
        <a:lnSpc>
          <a:spcPct val="90000"/>
        </a:lnSpc>
        <a:spcBef>
          <a:spcPts val="413"/>
        </a:spcBef>
        <a:buFont typeface="Arial" panose="020B0604020202020204" pitchFamily="34" charset="0"/>
        <a:buChar char="•"/>
        <a:defRPr kumimoji="1" sz="1984" kern="1200">
          <a:solidFill>
            <a:schemeClr val="tx1"/>
          </a:solidFill>
          <a:latin typeface="+mn-lt"/>
          <a:ea typeface="+mn-ea"/>
          <a:cs typeface="+mn-cs"/>
        </a:defRPr>
      </a:lvl2pPr>
      <a:lvl3pPr marL="944918" indent="-188984" algn="l" defTabSz="755934" rtl="0" eaLnBrk="1" latinLnBrk="0" hangingPunct="1">
        <a:lnSpc>
          <a:spcPct val="90000"/>
        </a:lnSpc>
        <a:spcBef>
          <a:spcPts val="413"/>
        </a:spcBef>
        <a:buFont typeface="Arial" panose="020B0604020202020204" pitchFamily="34" charset="0"/>
        <a:buChar char="•"/>
        <a:defRPr kumimoji="1" sz="1653" kern="1200">
          <a:solidFill>
            <a:schemeClr val="tx1"/>
          </a:solidFill>
          <a:latin typeface="+mn-lt"/>
          <a:ea typeface="+mn-ea"/>
          <a:cs typeface="+mn-cs"/>
        </a:defRPr>
      </a:lvl3pPr>
      <a:lvl4pPr marL="1322885"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4pPr>
      <a:lvl5pPr marL="1700853"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5pPr>
      <a:lvl6pPr marL="2078820"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6pPr>
      <a:lvl7pPr marL="2456787"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7pPr>
      <a:lvl8pPr marL="2834754"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8pPr>
      <a:lvl9pPr marL="3212722"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9pPr>
    </p:bodyStyle>
    <p:otherStyle>
      <a:defPPr>
        <a:defRPr lang="en-US"/>
      </a:defPPr>
      <a:lvl1pPr marL="0" algn="l" defTabSz="755934" rtl="0" eaLnBrk="1" latinLnBrk="0" hangingPunct="1">
        <a:defRPr kumimoji="1" sz="1488" kern="1200">
          <a:solidFill>
            <a:schemeClr val="tx1"/>
          </a:solidFill>
          <a:latin typeface="+mn-lt"/>
          <a:ea typeface="+mn-ea"/>
          <a:cs typeface="+mn-cs"/>
        </a:defRPr>
      </a:lvl1pPr>
      <a:lvl2pPr marL="377967" algn="l" defTabSz="755934" rtl="0" eaLnBrk="1" latinLnBrk="0" hangingPunct="1">
        <a:defRPr kumimoji="1" sz="1488" kern="1200">
          <a:solidFill>
            <a:schemeClr val="tx1"/>
          </a:solidFill>
          <a:latin typeface="+mn-lt"/>
          <a:ea typeface="+mn-ea"/>
          <a:cs typeface="+mn-cs"/>
        </a:defRPr>
      </a:lvl2pPr>
      <a:lvl3pPr marL="755934" algn="l" defTabSz="755934" rtl="0" eaLnBrk="1" latinLnBrk="0" hangingPunct="1">
        <a:defRPr kumimoji="1" sz="1488" kern="1200">
          <a:solidFill>
            <a:schemeClr val="tx1"/>
          </a:solidFill>
          <a:latin typeface="+mn-lt"/>
          <a:ea typeface="+mn-ea"/>
          <a:cs typeface="+mn-cs"/>
        </a:defRPr>
      </a:lvl3pPr>
      <a:lvl4pPr marL="1133902" algn="l" defTabSz="755934" rtl="0" eaLnBrk="1" latinLnBrk="0" hangingPunct="1">
        <a:defRPr kumimoji="1" sz="1488" kern="1200">
          <a:solidFill>
            <a:schemeClr val="tx1"/>
          </a:solidFill>
          <a:latin typeface="+mn-lt"/>
          <a:ea typeface="+mn-ea"/>
          <a:cs typeface="+mn-cs"/>
        </a:defRPr>
      </a:lvl4pPr>
      <a:lvl5pPr marL="1511869" algn="l" defTabSz="755934" rtl="0" eaLnBrk="1" latinLnBrk="0" hangingPunct="1">
        <a:defRPr kumimoji="1" sz="1488" kern="1200">
          <a:solidFill>
            <a:schemeClr val="tx1"/>
          </a:solidFill>
          <a:latin typeface="+mn-lt"/>
          <a:ea typeface="+mn-ea"/>
          <a:cs typeface="+mn-cs"/>
        </a:defRPr>
      </a:lvl5pPr>
      <a:lvl6pPr marL="1889836" algn="l" defTabSz="755934" rtl="0" eaLnBrk="1" latinLnBrk="0" hangingPunct="1">
        <a:defRPr kumimoji="1" sz="1488" kern="1200">
          <a:solidFill>
            <a:schemeClr val="tx1"/>
          </a:solidFill>
          <a:latin typeface="+mn-lt"/>
          <a:ea typeface="+mn-ea"/>
          <a:cs typeface="+mn-cs"/>
        </a:defRPr>
      </a:lvl6pPr>
      <a:lvl7pPr marL="2267803" algn="l" defTabSz="755934" rtl="0" eaLnBrk="1" latinLnBrk="0" hangingPunct="1">
        <a:defRPr kumimoji="1" sz="1488" kern="1200">
          <a:solidFill>
            <a:schemeClr val="tx1"/>
          </a:solidFill>
          <a:latin typeface="+mn-lt"/>
          <a:ea typeface="+mn-ea"/>
          <a:cs typeface="+mn-cs"/>
        </a:defRPr>
      </a:lvl7pPr>
      <a:lvl8pPr marL="2645771" algn="l" defTabSz="755934" rtl="0" eaLnBrk="1" latinLnBrk="0" hangingPunct="1">
        <a:defRPr kumimoji="1" sz="1488" kern="1200">
          <a:solidFill>
            <a:schemeClr val="tx1"/>
          </a:solidFill>
          <a:latin typeface="+mn-lt"/>
          <a:ea typeface="+mn-ea"/>
          <a:cs typeface="+mn-cs"/>
        </a:defRPr>
      </a:lvl8pPr>
      <a:lvl9pPr marL="3023738" algn="l" defTabSz="755934" rtl="0" eaLnBrk="1" latinLnBrk="0" hangingPunct="1">
        <a:defRPr kumimoji="1" sz="1488"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8" name="図 27">
            <a:extLst>
              <a:ext uri="{FF2B5EF4-FFF2-40B4-BE49-F238E27FC236}">
                <a16:creationId xmlns:a16="http://schemas.microsoft.com/office/drawing/2014/main" id="{E8D090F0-19F3-4694-8BE3-2DFE3316836F}"/>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540" y="3866788"/>
            <a:ext cx="7574721" cy="6825025"/>
          </a:xfrm>
          <a:prstGeom prst="rect">
            <a:avLst/>
          </a:prstGeom>
        </p:spPr>
      </p:pic>
      <p:sp>
        <p:nvSpPr>
          <p:cNvPr id="4" name="正方形/長方形 3">
            <a:extLst>
              <a:ext uri="{FF2B5EF4-FFF2-40B4-BE49-F238E27FC236}">
                <a16:creationId xmlns:a16="http://schemas.microsoft.com/office/drawing/2014/main" id="{789F9DE1-FEE9-46ED-9CA3-CE99BA1BFC7F}"/>
              </a:ext>
            </a:extLst>
          </p:cNvPr>
          <p:cNvSpPr/>
          <p:nvPr/>
        </p:nvSpPr>
        <p:spPr>
          <a:xfrm>
            <a:off x="0" y="8639829"/>
            <a:ext cx="7574721" cy="1785871"/>
          </a:xfrm>
          <a:prstGeom prst="rect">
            <a:avLst/>
          </a:prstGeom>
          <a:solidFill>
            <a:schemeClr val="bg2">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eiryo UI" panose="020B0604030504040204" pitchFamily="50" charset="-128"/>
              <a:ea typeface="Meiryo UI" panose="020B0604030504040204" pitchFamily="50" charset="-128"/>
            </a:endParaRPr>
          </a:p>
        </p:txBody>
      </p:sp>
      <p:sp>
        <p:nvSpPr>
          <p:cNvPr id="5" name="テキスト ボックス 4"/>
          <p:cNvSpPr txBox="1"/>
          <p:nvPr/>
        </p:nvSpPr>
        <p:spPr>
          <a:xfrm>
            <a:off x="-14901" y="35923"/>
            <a:ext cx="7599100" cy="492443"/>
          </a:xfrm>
          <a:prstGeom prst="rect">
            <a:avLst/>
          </a:prstGeom>
          <a:noFill/>
        </p:spPr>
        <p:txBody>
          <a:bodyPr wrap="square" lIns="0" tIns="0" rIns="0" bIns="0" rtlCol="0">
            <a:spAutoFit/>
          </a:bodyPr>
          <a:lstStyle/>
          <a:p>
            <a:pPr algn="ctr"/>
            <a:r>
              <a:rPr lang="ja-JP" altLang="en-US" sz="3200" b="1"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 </a:t>
            </a:r>
            <a:r>
              <a:rPr lang="en-US" altLang="ja-JP" sz="2400" b="1"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a:t>
            </a:r>
            <a:r>
              <a:rPr lang="ja-JP" altLang="en-US" sz="2400" b="1"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次世代の基礎医学研究を担うあなたへ</a:t>
            </a:r>
            <a:r>
              <a:rPr lang="en-US" altLang="ja-JP" sz="2400" b="1"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a:t>
            </a:r>
            <a:endParaRPr lang="ja-JP" altLang="en-US" sz="3200" b="1"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endParaRPr>
          </a:p>
        </p:txBody>
      </p:sp>
      <p:sp>
        <p:nvSpPr>
          <p:cNvPr id="7" name="テキスト ボックス 6"/>
          <p:cNvSpPr txBox="1"/>
          <p:nvPr/>
        </p:nvSpPr>
        <p:spPr>
          <a:xfrm>
            <a:off x="1504714" y="1233840"/>
            <a:ext cx="7545790" cy="369332"/>
          </a:xfrm>
          <a:prstGeom prst="rect">
            <a:avLst/>
          </a:prstGeom>
          <a:noFill/>
        </p:spPr>
        <p:txBody>
          <a:bodyPr wrap="square" lIns="0" tIns="0" rIns="0" bIns="0" rtlCol="0">
            <a:spAutoFit/>
          </a:bodyPr>
          <a:lstStyle/>
          <a:p>
            <a:r>
              <a:rPr lang="ja-JP" altLang="en-US" b="1" dirty="0">
                <a:latin typeface="Meiryo UI" panose="020B0604030504040204" pitchFamily="50" charset="-128"/>
                <a:ea typeface="Meiryo UI" panose="020B0604030504040204" pitchFamily="50" charset="-128"/>
              </a:rPr>
              <a:t>日時：令和</a:t>
            </a:r>
            <a:r>
              <a:rPr lang="en-US" altLang="ja-JP" sz="2400" b="1" dirty="0">
                <a:latin typeface="Meiryo UI" panose="020B0604030504040204" pitchFamily="50" charset="-128"/>
                <a:ea typeface="Meiryo UI" panose="020B0604030504040204" pitchFamily="50" charset="-128"/>
              </a:rPr>
              <a:t>4</a:t>
            </a:r>
            <a:r>
              <a:rPr lang="ja-JP" altLang="en-US" b="1" dirty="0">
                <a:latin typeface="Meiryo UI" panose="020B0604030504040204" pitchFamily="50" charset="-128"/>
                <a:ea typeface="Meiryo UI" panose="020B0604030504040204" pitchFamily="50" charset="-128"/>
              </a:rPr>
              <a:t>年</a:t>
            </a:r>
            <a:r>
              <a:rPr lang="en-US" altLang="ja-JP" sz="2400" b="1" dirty="0">
                <a:latin typeface="Meiryo UI" panose="020B0604030504040204" pitchFamily="50" charset="-128"/>
                <a:ea typeface="Meiryo UI" panose="020B0604030504040204" pitchFamily="50" charset="-128"/>
              </a:rPr>
              <a:t>7</a:t>
            </a:r>
            <a:r>
              <a:rPr lang="ja-JP" altLang="en-US" b="1" spc="-1000" dirty="0">
                <a:latin typeface="Meiryo UI" panose="020B0604030504040204" pitchFamily="50" charset="-128"/>
                <a:ea typeface="Meiryo UI" panose="020B0604030504040204" pitchFamily="50" charset="-128"/>
              </a:rPr>
              <a:t>  </a:t>
            </a:r>
            <a:r>
              <a:rPr lang="ja-JP" altLang="en-US" b="1" dirty="0">
                <a:latin typeface="Meiryo UI" panose="020B0604030504040204" pitchFamily="50" charset="-128"/>
                <a:ea typeface="Meiryo UI" panose="020B0604030504040204" pitchFamily="50" charset="-128"/>
              </a:rPr>
              <a:t>月</a:t>
            </a:r>
            <a:r>
              <a:rPr lang="en-US" altLang="ja-JP" sz="2400" b="1" dirty="0">
                <a:latin typeface="Meiryo UI" panose="020B0604030504040204" pitchFamily="50" charset="-128"/>
                <a:ea typeface="Meiryo UI" panose="020B0604030504040204" pitchFamily="50" charset="-128"/>
              </a:rPr>
              <a:t>16</a:t>
            </a:r>
            <a:r>
              <a:rPr lang="ja-JP" altLang="en-US" b="1" spc="-1000" dirty="0">
                <a:latin typeface="Meiryo UI" panose="020B0604030504040204" pitchFamily="50" charset="-128"/>
                <a:ea typeface="Meiryo UI" panose="020B0604030504040204" pitchFamily="50" charset="-128"/>
              </a:rPr>
              <a:t> 日</a:t>
            </a:r>
            <a:r>
              <a:rPr lang="ja-JP" altLang="en-US" b="1" dirty="0">
                <a:latin typeface="Meiryo UI" panose="020B0604030504040204" pitchFamily="50" charset="-128"/>
                <a:ea typeface="Meiryo UI" panose="020B0604030504040204" pitchFamily="50" charset="-128"/>
              </a:rPr>
              <a:t>（土）</a:t>
            </a:r>
            <a:r>
              <a:rPr lang="en-US" altLang="ja-JP" b="1" dirty="0">
                <a:latin typeface="Meiryo UI" panose="020B0604030504040204" pitchFamily="50" charset="-128"/>
                <a:ea typeface="Meiryo UI" panose="020B0604030504040204" pitchFamily="50" charset="-128"/>
              </a:rPr>
              <a:t>17</a:t>
            </a:r>
            <a:r>
              <a:rPr lang="ja-JP" altLang="en-US" b="1" dirty="0">
                <a:latin typeface="Meiryo UI" panose="020B0604030504040204" pitchFamily="50" charset="-128"/>
                <a:ea typeface="Meiryo UI" panose="020B0604030504040204" pitchFamily="50" charset="-128"/>
              </a:rPr>
              <a:t>：</a:t>
            </a:r>
            <a:r>
              <a:rPr lang="en-US" altLang="ja-JP" b="1" dirty="0">
                <a:latin typeface="Meiryo UI" panose="020B0604030504040204" pitchFamily="50" charset="-128"/>
                <a:ea typeface="Meiryo UI" panose="020B0604030504040204" pitchFamily="50" charset="-128"/>
              </a:rPr>
              <a:t>00</a:t>
            </a:r>
            <a:r>
              <a:rPr lang="ja-JP" altLang="en-US" b="1" dirty="0">
                <a:latin typeface="Meiryo UI" panose="020B0604030504040204" pitchFamily="50" charset="-128"/>
                <a:ea typeface="Meiryo UI" panose="020B0604030504040204" pitchFamily="50" charset="-128"/>
              </a:rPr>
              <a:t>～</a:t>
            </a:r>
            <a:endParaRPr kumimoji="1" lang="ja-JP" altLang="en-US" b="1" dirty="0">
              <a:latin typeface="Meiryo UI" panose="020B0604030504040204" pitchFamily="50" charset="-128"/>
              <a:ea typeface="Meiryo UI" panose="020B0604030504040204" pitchFamily="50" charset="-128"/>
            </a:endParaRPr>
          </a:p>
        </p:txBody>
      </p:sp>
      <p:sp>
        <p:nvSpPr>
          <p:cNvPr id="16" name="テキスト ボックス 15"/>
          <p:cNvSpPr txBox="1"/>
          <p:nvPr/>
        </p:nvSpPr>
        <p:spPr>
          <a:xfrm>
            <a:off x="78043" y="10473314"/>
            <a:ext cx="5199566" cy="184666"/>
          </a:xfrm>
          <a:prstGeom prst="rect">
            <a:avLst/>
          </a:prstGeom>
          <a:noFill/>
        </p:spPr>
        <p:txBody>
          <a:bodyPr wrap="square" lIns="0" tIns="0" rIns="0" bIns="0" rtlCol="0">
            <a:spAutoFit/>
          </a:bodyPr>
          <a:lstStyle/>
          <a:p>
            <a:r>
              <a:rPr lang="ja-JP" altLang="en-US" sz="1200" dirty="0">
                <a:latin typeface="Meiryo UI" panose="020B0604030504040204" pitchFamily="50" charset="-128"/>
                <a:ea typeface="Meiryo UI" panose="020B0604030504040204" pitchFamily="50" charset="-128"/>
              </a:rPr>
              <a:t>共催： </a:t>
            </a:r>
            <a:r>
              <a:rPr lang="en-US" altLang="ja-JP" sz="1200" dirty="0">
                <a:latin typeface="Meiryo UI" panose="020B0604030504040204" pitchFamily="50" charset="-128"/>
                <a:ea typeface="Meiryo UI" panose="020B0604030504040204" pitchFamily="50" charset="-128"/>
              </a:rPr>
              <a:t>Clinical</a:t>
            </a:r>
            <a:r>
              <a:rPr lang="ja-JP" altLang="en-US" sz="1200" dirty="0">
                <a:latin typeface="Meiryo UI" panose="020B0604030504040204" pitchFamily="50" charset="-128"/>
                <a:ea typeface="Meiryo UI" panose="020B0604030504040204" pitchFamily="50" charset="-128"/>
              </a:rPr>
              <a:t>＆ </a:t>
            </a:r>
            <a:r>
              <a:rPr lang="en-US" altLang="ja-JP" sz="1200" dirty="0">
                <a:latin typeface="Meiryo UI" panose="020B0604030504040204" pitchFamily="50" charset="-128"/>
                <a:ea typeface="Meiryo UI" panose="020B0604030504040204" pitchFamily="50" charset="-128"/>
              </a:rPr>
              <a:t>Basic Research Forum / </a:t>
            </a:r>
            <a:r>
              <a:rPr lang="ja-JP" altLang="en-US" sz="1200" dirty="0">
                <a:latin typeface="Meiryo UI" panose="020B0604030504040204" pitchFamily="50" charset="-128"/>
                <a:ea typeface="Meiryo UI" panose="020B0604030504040204" pitchFamily="50" charset="-128"/>
              </a:rPr>
              <a:t>第一三共株式会社</a:t>
            </a:r>
            <a:endParaRPr kumimoji="1" lang="ja-JP" altLang="en-US" sz="1200" dirty="0">
              <a:latin typeface="Meiryo UI" panose="020B0604030504040204" pitchFamily="50" charset="-128"/>
              <a:ea typeface="Meiryo UI" panose="020B0604030504040204" pitchFamily="50" charset="-128"/>
            </a:endParaRPr>
          </a:p>
        </p:txBody>
      </p:sp>
      <p:pic>
        <p:nvPicPr>
          <p:cNvPr id="37" name="図 3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rot="10800000">
            <a:off x="23686" y="8559814"/>
            <a:ext cx="7559675" cy="36575"/>
          </a:xfrm>
          <a:prstGeom prst="rect">
            <a:avLst/>
          </a:prstGeom>
        </p:spPr>
      </p:pic>
      <p:cxnSp>
        <p:nvCxnSpPr>
          <p:cNvPr id="39" name="直線コネクタ 38"/>
          <p:cNvCxnSpPr>
            <a:cxnSpLocks/>
          </p:cNvCxnSpPr>
          <p:nvPr/>
        </p:nvCxnSpPr>
        <p:spPr>
          <a:xfrm>
            <a:off x="6507" y="1201153"/>
            <a:ext cx="7577692" cy="15804"/>
          </a:xfrm>
          <a:prstGeom prst="line">
            <a:avLst/>
          </a:prstGeom>
          <a:ln w="9525">
            <a:solidFill>
              <a:srgbClr val="0C2D8D"/>
            </a:solidFill>
            <a:prstDash val="sysDot"/>
          </a:ln>
        </p:spPr>
        <p:style>
          <a:lnRef idx="1">
            <a:schemeClr val="accent1"/>
          </a:lnRef>
          <a:fillRef idx="0">
            <a:schemeClr val="accent1"/>
          </a:fillRef>
          <a:effectRef idx="0">
            <a:schemeClr val="accent1"/>
          </a:effectRef>
          <a:fontRef idx="minor">
            <a:schemeClr val="tx1"/>
          </a:fontRef>
        </p:style>
      </p:cxnSp>
      <p:sp>
        <p:nvSpPr>
          <p:cNvPr id="43" name="テキスト ボックス 42">
            <a:extLst>
              <a:ext uri="{FF2B5EF4-FFF2-40B4-BE49-F238E27FC236}">
                <a16:creationId xmlns:a16="http://schemas.microsoft.com/office/drawing/2014/main" id="{FFCB84C0-AEC5-4958-9EBC-2EF2DCBF5D95}"/>
              </a:ext>
            </a:extLst>
          </p:cNvPr>
          <p:cNvSpPr txBox="1"/>
          <p:nvPr/>
        </p:nvSpPr>
        <p:spPr>
          <a:xfrm>
            <a:off x="6507" y="409968"/>
            <a:ext cx="7538267" cy="492443"/>
          </a:xfrm>
          <a:prstGeom prst="rect">
            <a:avLst/>
          </a:prstGeom>
          <a:noFill/>
        </p:spPr>
        <p:txBody>
          <a:bodyPr wrap="square" lIns="0" tIns="0" rIns="0" bIns="0" rtlCol="0">
            <a:spAutoFit/>
          </a:bodyPr>
          <a:lstStyle/>
          <a:p>
            <a:pPr algn="ctr"/>
            <a:r>
              <a:rPr lang="ja-JP" altLang="en-US" sz="3200" b="1"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 </a:t>
            </a:r>
            <a:r>
              <a:rPr lang="ja-JP" altLang="en-US" sz="2400" b="1"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第</a:t>
            </a:r>
            <a:r>
              <a:rPr lang="en-US" altLang="ja-JP" sz="2400" b="1"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11</a:t>
            </a:r>
            <a:r>
              <a:rPr lang="ja-JP" altLang="en-US" sz="2400" b="1"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回</a:t>
            </a:r>
            <a:r>
              <a:rPr lang="en-US" altLang="ja-JP" sz="2400" b="1"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Clinical &amp; Basic Research Forum</a:t>
            </a:r>
            <a:endParaRPr lang="ja-JP" altLang="en-US" sz="3200" b="1"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endParaRPr>
          </a:p>
        </p:txBody>
      </p:sp>
      <p:sp>
        <p:nvSpPr>
          <p:cNvPr id="47" name="テキスト ボックス 46">
            <a:extLst>
              <a:ext uri="{FF2B5EF4-FFF2-40B4-BE49-F238E27FC236}">
                <a16:creationId xmlns:a16="http://schemas.microsoft.com/office/drawing/2014/main" id="{AC19C2E5-8F9F-4FA5-AEF0-664A11974F3C}"/>
              </a:ext>
            </a:extLst>
          </p:cNvPr>
          <p:cNvSpPr txBox="1"/>
          <p:nvPr/>
        </p:nvSpPr>
        <p:spPr>
          <a:xfrm>
            <a:off x="1503919" y="1623200"/>
            <a:ext cx="6648306" cy="461665"/>
          </a:xfrm>
          <a:prstGeom prst="rect">
            <a:avLst/>
          </a:prstGeom>
          <a:noFill/>
        </p:spPr>
        <p:txBody>
          <a:bodyPr wrap="square" lIns="0" tIns="0" rIns="0" bIns="0" rtlCol="0">
            <a:spAutoFit/>
          </a:bodyPr>
          <a:lstStyle/>
          <a:p>
            <a:r>
              <a:rPr lang="ja-JP" altLang="en-US" b="1" dirty="0">
                <a:latin typeface="Meiryo UI" panose="020B0604030504040204" pitchFamily="50" charset="-128"/>
                <a:ea typeface="Meiryo UI" panose="020B0604030504040204" pitchFamily="50" charset="-128"/>
              </a:rPr>
              <a:t>会場：ホテル ザ マンハッタン</a:t>
            </a:r>
            <a:endParaRPr lang="en-US" altLang="ja-JP" b="1" dirty="0">
              <a:latin typeface="Meiryo UI" panose="020B0604030504040204" pitchFamily="50" charset="-128"/>
              <a:ea typeface="Meiryo UI" panose="020B0604030504040204" pitchFamily="50" charset="-128"/>
            </a:endParaRPr>
          </a:p>
          <a:p>
            <a:r>
              <a:rPr lang="ja-JP" altLang="en-US" sz="1200" b="1" dirty="0">
                <a:latin typeface="Meiryo UI" panose="020B0604030504040204" pitchFamily="50" charset="-128"/>
                <a:ea typeface="Meiryo UI" panose="020B0604030504040204" pitchFamily="50" charset="-128"/>
                <a:cs typeface="メイリオ" pitchFamily="50" charset="-128"/>
              </a:rPr>
              <a:t>　　　　　　　　千葉県千葉市美浜区ひび野</a:t>
            </a:r>
            <a:r>
              <a:rPr lang="en-US" altLang="ja-JP" sz="1200" b="1" dirty="0">
                <a:latin typeface="Meiryo UI" panose="020B0604030504040204" pitchFamily="50" charset="-128"/>
                <a:ea typeface="Meiryo UI" panose="020B0604030504040204" pitchFamily="50" charset="-128"/>
                <a:cs typeface="メイリオ" pitchFamily="50" charset="-128"/>
              </a:rPr>
              <a:t>2-10-1</a:t>
            </a:r>
            <a:r>
              <a:rPr lang="ja-JP" altLang="en-US" sz="1200" b="1" dirty="0">
                <a:latin typeface="Meiryo UI" panose="020B0604030504040204" pitchFamily="50" charset="-128"/>
                <a:ea typeface="Meiryo UI" panose="020B0604030504040204" pitchFamily="50" charset="-128"/>
                <a:cs typeface="メイリオ" pitchFamily="50" charset="-128"/>
              </a:rPr>
              <a:t>　</a:t>
            </a:r>
            <a:r>
              <a:rPr lang="en-US" altLang="ja-JP" sz="1200" b="1" dirty="0">
                <a:latin typeface="Meiryo UI" panose="020B0604030504040204" pitchFamily="50" charset="-128"/>
                <a:ea typeface="Meiryo UI" panose="020B0604030504040204" pitchFamily="50" charset="-128"/>
                <a:cs typeface="メイリオ" pitchFamily="50" charset="-128"/>
              </a:rPr>
              <a:t>TEL</a:t>
            </a:r>
            <a:r>
              <a:rPr lang="ja-JP" altLang="en-US" sz="1200" b="1" dirty="0">
                <a:latin typeface="Meiryo UI" panose="020B0604030504040204" pitchFamily="50" charset="-128"/>
                <a:ea typeface="Meiryo UI" panose="020B0604030504040204" pitchFamily="50" charset="-128"/>
                <a:cs typeface="メイリオ" pitchFamily="50" charset="-128"/>
              </a:rPr>
              <a:t>：</a:t>
            </a:r>
            <a:r>
              <a:rPr lang="en-US" altLang="ja-JP" sz="1200" b="1" dirty="0">
                <a:latin typeface="Meiryo UI" panose="020B0604030504040204" pitchFamily="50" charset="-128"/>
                <a:ea typeface="Meiryo UI" panose="020B0604030504040204" pitchFamily="50" charset="-128"/>
                <a:cs typeface="メイリオ" pitchFamily="50" charset="-128"/>
              </a:rPr>
              <a:t>043-275-1111</a:t>
            </a:r>
            <a:endParaRPr kumimoji="1" lang="ja-JP" altLang="en-US" sz="1200" b="1" dirty="0">
              <a:latin typeface="Meiryo UI" panose="020B0604030504040204" pitchFamily="50" charset="-128"/>
              <a:ea typeface="Meiryo UI" panose="020B0604030504040204" pitchFamily="50" charset="-128"/>
            </a:endParaRPr>
          </a:p>
        </p:txBody>
      </p:sp>
      <p:sp>
        <p:nvSpPr>
          <p:cNvPr id="3" name="正方形/長方形 2">
            <a:extLst>
              <a:ext uri="{FF2B5EF4-FFF2-40B4-BE49-F238E27FC236}">
                <a16:creationId xmlns:a16="http://schemas.microsoft.com/office/drawing/2014/main" id="{289DA340-7329-4271-B0F4-6D79F432C5B3}"/>
              </a:ext>
            </a:extLst>
          </p:cNvPr>
          <p:cNvSpPr/>
          <p:nvPr/>
        </p:nvSpPr>
        <p:spPr>
          <a:xfrm>
            <a:off x="6507" y="2158281"/>
            <a:ext cx="7538266" cy="263380"/>
          </a:xfrm>
          <a:prstGeom prst="rect">
            <a:avLst/>
          </a:prstGeom>
          <a:solidFill>
            <a:srgbClr val="302D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b="1" i="1" dirty="0">
                <a:latin typeface="Meiryo UI" panose="020B0604030504040204" pitchFamily="50" charset="-128"/>
                <a:ea typeface="Meiryo UI" panose="020B0604030504040204" pitchFamily="50" charset="-128"/>
              </a:rPr>
              <a:t>PROGRAM</a:t>
            </a:r>
            <a:endParaRPr kumimoji="1" lang="ja-JP" altLang="en-US" b="1" i="1" dirty="0">
              <a:latin typeface="Meiryo UI" panose="020B0604030504040204" pitchFamily="50" charset="-128"/>
              <a:ea typeface="Meiryo UI" panose="020B0604030504040204" pitchFamily="50" charset="-128"/>
            </a:endParaRPr>
          </a:p>
        </p:txBody>
      </p:sp>
      <p:sp>
        <p:nvSpPr>
          <p:cNvPr id="6" name="テキスト ボックス 5">
            <a:extLst>
              <a:ext uri="{FF2B5EF4-FFF2-40B4-BE49-F238E27FC236}">
                <a16:creationId xmlns:a16="http://schemas.microsoft.com/office/drawing/2014/main" id="{7690A647-540C-4547-AAB2-25A080CD1F92}"/>
              </a:ext>
            </a:extLst>
          </p:cNvPr>
          <p:cNvSpPr txBox="1"/>
          <p:nvPr/>
        </p:nvSpPr>
        <p:spPr>
          <a:xfrm>
            <a:off x="182352" y="2494980"/>
            <a:ext cx="2370934" cy="276999"/>
          </a:xfrm>
          <a:prstGeom prst="rect">
            <a:avLst/>
          </a:prstGeom>
          <a:noFill/>
        </p:spPr>
        <p:txBody>
          <a:bodyPr wrap="square" rtlCol="0">
            <a:spAutoFit/>
          </a:bodyPr>
          <a:lstStyle/>
          <a:p>
            <a:r>
              <a:rPr lang="en-US" altLang="ja-JP" sz="1200" b="1" dirty="0">
                <a:latin typeface="Meiryo UI" panose="020B0604030504040204" pitchFamily="50" charset="-128"/>
                <a:ea typeface="Meiryo UI" panose="020B0604030504040204" pitchFamily="50" charset="-128"/>
              </a:rPr>
              <a:t>【</a:t>
            </a:r>
            <a:r>
              <a:rPr lang="ja-JP" altLang="en-US" sz="1200" b="1" dirty="0">
                <a:latin typeface="Meiryo UI" panose="020B0604030504040204" pitchFamily="50" charset="-128"/>
                <a:ea typeface="Meiryo UI" panose="020B0604030504040204" pitchFamily="50" charset="-128"/>
              </a:rPr>
              <a:t>開会の辞</a:t>
            </a:r>
            <a:r>
              <a:rPr lang="en-US" altLang="ja-JP" sz="1200" b="1" dirty="0">
                <a:latin typeface="Meiryo UI" panose="020B0604030504040204" pitchFamily="50" charset="-128"/>
                <a:ea typeface="Meiryo UI" panose="020B0604030504040204" pitchFamily="50" charset="-128"/>
              </a:rPr>
              <a:t>】17</a:t>
            </a:r>
            <a:r>
              <a:rPr lang="ja-JP" altLang="en-US" sz="1200" b="1" dirty="0">
                <a:latin typeface="Meiryo UI" panose="020B0604030504040204" pitchFamily="50" charset="-128"/>
                <a:ea typeface="Meiryo UI" panose="020B0604030504040204" pitchFamily="50" charset="-128"/>
              </a:rPr>
              <a:t>：</a:t>
            </a:r>
            <a:r>
              <a:rPr lang="en-US" altLang="ja-JP" sz="1200" b="1" dirty="0">
                <a:latin typeface="Meiryo UI" panose="020B0604030504040204" pitchFamily="50" charset="-128"/>
                <a:ea typeface="Meiryo UI" panose="020B0604030504040204" pitchFamily="50" charset="-128"/>
              </a:rPr>
              <a:t>00</a:t>
            </a:r>
            <a:r>
              <a:rPr lang="ja-JP" altLang="en-US" sz="1200" b="1" dirty="0">
                <a:latin typeface="Meiryo UI" panose="020B0604030504040204" pitchFamily="50" charset="-128"/>
                <a:ea typeface="Meiryo UI" panose="020B0604030504040204" pitchFamily="50" charset="-128"/>
              </a:rPr>
              <a:t>～</a:t>
            </a:r>
            <a:endParaRPr kumimoji="1" lang="ja-JP" altLang="en-US" sz="1200" b="1" dirty="0">
              <a:latin typeface="Meiryo UI" panose="020B0604030504040204" pitchFamily="50" charset="-128"/>
              <a:ea typeface="Meiryo UI" panose="020B0604030504040204" pitchFamily="50" charset="-128"/>
            </a:endParaRPr>
          </a:p>
        </p:txBody>
      </p:sp>
      <p:sp>
        <p:nvSpPr>
          <p:cNvPr id="9" name="テキスト ボックス 8">
            <a:extLst>
              <a:ext uri="{FF2B5EF4-FFF2-40B4-BE49-F238E27FC236}">
                <a16:creationId xmlns:a16="http://schemas.microsoft.com/office/drawing/2014/main" id="{6EE96B78-785D-4645-B764-94A379559BFB}"/>
              </a:ext>
            </a:extLst>
          </p:cNvPr>
          <p:cNvSpPr txBox="1"/>
          <p:nvPr/>
        </p:nvSpPr>
        <p:spPr>
          <a:xfrm>
            <a:off x="1010998" y="8212695"/>
            <a:ext cx="6353438" cy="307777"/>
          </a:xfrm>
          <a:prstGeom prst="rect">
            <a:avLst/>
          </a:prstGeom>
          <a:noFill/>
        </p:spPr>
        <p:txBody>
          <a:bodyPr wrap="square" rtlCol="0">
            <a:spAutoFit/>
          </a:bodyPr>
          <a:lstStyle/>
          <a:p>
            <a:pPr algn="r"/>
            <a:r>
              <a:rPr lang="zh-CN" altLang="en-US" sz="1200" b="1" kern="100" dirty="0">
                <a:solidFill>
                  <a:srgbClr val="000000"/>
                </a:solidFill>
                <a:latin typeface="Meiryo UI" panose="020B0604030504040204" pitchFamily="50" charset="-128"/>
                <a:ea typeface="Meiryo UI" panose="020B0604030504040204" pitchFamily="50" charset="-128"/>
                <a:cs typeface="メイリオ" pitchFamily="50" charset="-128"/>
              </a:rPr>
              <a:t>千葉大学医学部附属病院 血液内科 診療教授　</a:t>
            </a:r>
            <a:r>
              <a:rPr lang="zh-CN" altLang="en-US" sz="1400" b="1" kern="100" dirty="0">
                <a:solidFill>
                  <a:srgbClr val="000000"/>
                </a:solidFill>
                <a:latin typeface="Meiryo UI" panose="020B0604030504040204" pitchFamily="50" charset="-128"/>
                <a:ea typeface="Meiryo UI" panose="020B0604030504040204" pitchFamily="50" charset="-128"/>
                <a:cs typeface="メイリオ" pitchFamily="50" charset="-128"/>
              </a:rPr>
              <a:t>堺田 惠美子 </a:t>
            </a:r>
            <a:r>
              <a:rPr lang="ja-JP" altLang="en-US" sz="1200" b="1" kern="100" dirty="0">
                <a:solidFill>
                  <a:srgbClr val="000000"/>
                </a:solidFill>
                <a:latin typeface="Meiryo UI" panose="020B0604030504040204" pitchFamily="50" charset="-128"/>
                <a:ea typeface="Meiryo UI" panose="020B0604030504040204" pitchFamily="50" charset="-128"/>
                <a:cs typeface="メイリオ" pitchFamily="50" charset="-128"/>
              </a:rPr>
              <a:t>先生</a:t>
            </a:r>
            <a:endParaRPr kumimoji="1" lang="ja-JP" altLang="en-US" sz="1200" b="1" dirty="0">
              <a:latin typeface="Meiryo UI" panose="020B0604030504040204" pitchFamily="50" charset="-128"/>
              <a:ea typeface="Meiryo UI" panose="020B0604030504040204" pitchFamily="50" charset="-128"/>
            </a:endParaRPr>
          </a:p>
        </p:txBody>
      </p:sp>
      <p:sp>
        <p:nvSpPr>
          <p:cNvPr id="50" name="テキスト ボックス 49">
            <a:extLst>
              <a:ext uri="{FF2B5EF4-FFF2-40B4-BE49-F238E27FC236}">
                <a16:creationId xmlns:a16="http://schemas.microsoft.com/office/drawing/2014/main" id="{8BEC41E0-3D0D-4CF5-B35E-DB865812F6DF}"/>
              </a:ext>
            </a:extLst>
          </p:cNvPr>
          <p:cNvSpPr txBox="1"/>
          <p:nvPr/>
        </p:nvSpPr>
        <p:spPr>
          <a:xfrm>
            <a:off x="175845" y="2850711"/>
            <a:ext cx="1800666" cy="276999"/>
          </a:xfrm>
          <a:prstGeom prst="rect">
            <a:avLst/>
          </a:prstGeom>
          <a:noFill/>
        </p:spPr>
        <p:txBody>
          <a:bodyPr wrap="square" rtlCol="0">
            <a:spAutoFit/>
          </a:bodyPr>
          <a:lstStyle/>
          <a:p>
            <a:r>
              <a:rPr lang="en-US" altLang="ja-JP" sz="1200" b="1" dirty="0">
                <a:latin typeface="Meiryo UI" panose="020B0604030504040204" pitchFamily="50" charset="-128"/>
                <a:ea typeface="Meiryo UI" panose="020B0604030504040204" pitchFamily="50" charset="-128"/>
              </a:rPr>
              <a:t>【</a:t>
            </a:r>
            <a:r>
              <a:rPr lang="ja-JP" altLang="en-US" sz="1200" b="1" dirty="0">
                <a:latin typeface="Meiryo UI" panose="020B0604030504040204" pitchFamily="50" charset="-128"/>
                <a:ea typeface="Meiryo UI" panose="020B0604030504040204" pitchFamily="50" charset="-128"/>
              </a:rPr>
              <a:t>症例報告</a:t>
            </a:r>
            <a:r>
              <a:rPr lang="en-US" altLang="ja-JP" sz="1200" b="1" dirty="0">
                <a:latin typeface="Meiryo UI" panose="020B0604030504040204" pitchFamily="50" charset="-128"/>
                <a:ea typeface="Meiryo UI" panose="020B0604030504040204" pitchFamily="50" charset="-128"/>
              </a:rPr>
              <a:t>】17</a:t>
            </a:r>
            <a:r>
              <a:rPr lang="ja-JP" altLang="en-US" sz="1200" b="1" dirty="0">
                <a:latin typeface="Meiryo UI" panose="020B0604030504040204" pitchFamily="50" charset="-128"/>
                <a:ea typeface="Meiryo UI" panose="020B0604030504040204" pitchFamily="50" charset="-128"/>
              </a:rPr>
              <a:t>：</a:t>
            </a:r>
            <a:r>
              <a:rPr lang="en-US" altLang="ja-JP" sz="1200" b="1" dirty="0">
                <a:latin typeface="Meiryo UI" panose="020B0604030504040204" pitchFamily="50" charset="-128"/>
                <a:ea typeface="Meiryo UI" panose="020B0604030504040204" pitchFamily="50" charset="-128"/>
              </a:rPr>
              <a:t>05</a:t>
            </a:r>
            <a:r>
              <a:rPr lang="ja-JP" altLang="en-US" sz="1200" b="1" dirty="0">
                <a:latin typeface="Meiryo UI" panose="020B0604030504040204" pitchFamily="50" charset="-128"/>
                <a:ea typeface="Meiryo UI" panose="020B0604030504040204" pitchFamily="50" charset="-128"/>
              </a:rPr>
              <a:t>～</a:t>
            </a:r>
            <a:endParaRPr kumimoji="1" lang="ja-JP" altLang="en-US" sz="1200" b="1" dirty="0">
              <a:latin typeface="Meiryo UI" panose="020B0604030504040204" pitchFamily="50" charset="-128"/>
              <a:ea typeface="Meiryo UI" panose="020B0604030504040204" pitchFamily="50" charset="-128"/>
            </a:endParaRPr>
          </a:p>
        </p:txBody>
      </p:sp>
      <p:sp>
        <p:nvSpPr>
          <p:cNvPr id="51" name="テキスト ボックス 50">
            <a:extLst>
              <a:ext uri="{FF2B5EF4-FFF2-40B4-BE49-F238E27FC236}">
                <a16:creationId xmlns:a16="http://schemas.microsoft.com/office/drawing/2014/main" id="{A3E158B4-7FAB-47DB-950A-B4D4724B2398}"/>
              </a:ext>
            </a:extLst>
          </p:cNvPr>
          <p:cNvSpPr txBox="1"/>
          <p:nvPr/>
        </p:nvSpPr>
        <p:spPr>
          <a:xfrm>
            <a:off x="175845" y="4053137"/>
            <a:ext cx="2293035" cy="276999"/>
          </a:xfrm>
          <a:prstGeom prst="rect">
            <a:avLst/>
          </a:prstGeom>
          <a:noFill/>
        </p:spPr>
        <p:txBody>
          <a:bodyPr wrap="square" rtlCol="0">
            <a:spAutoFit/>
          </a:bodyPr>
          <a:lstStyle/>
          <a:p>
            <a:r>
              <a:rPr lang="en-US" altLang="ja-JP" sz="1200" b="1" dirty="0">
                <a:latin typeface="Meiryo UI" panose="020B0604030504040204" pitchFamily="50" charset="-128"/>
                <a:ea typeface="Meiryo UI" panose="020B0604030504040204" pitchFamily="50" charset="-128"/>
              </a:rPr>
              <a:t>【</a:t>
            </a:r>
            <a:r>
              <a:rPr lang="ja-JP" altLang="en-US" sz="1200" b="1" dirty="0">
                <a:latin typeface="Meiryo UI" panose="020B0604030504040204" pitchFamily="50" charset="-128"/>
                <a:ea typeface="Meiryo UI" panose="020B0604030504040204" pitchFamily="50" charset="-128"/>
              </a:rPr>
              <a:t>研究報告</a:t>
            </a:r>
            <a:r>
              <a:rPr lang="en-US" altLang="ja-JP" sz="1200" b="1" dirty="0">
                <a:latin typeface="Meiryo UI" panose="020B0604030504040204" pitchFamily="50" charset="-128"/>
                <a:ea typeface="Meiryo UI" panose="020B0604030504040204" pitchFamily="50" charset="-128"/>
              </a:rPr>
              <a:t>】17</a:t>
            </a:r>
            <a:r>
              <a:rPr lang="ja-JP" altLang="en-US" sz="1200" b="1" dirty="0">
                <a:latin typeface="Meiryo UI" panose="020B0604030504040204" pitchFamily="50" charset="-128"/>
                <a:ea typeface="Meiryo UI" panose="020B0604030504040204" pitchFamily="50" charset="-128"/>
              </a:rPr>
              <a:t>：</a:t>
            </a:r>
            <a:r>
              <a:rPr lang="en-US" altLang="ja-JP" sz="1200" b="1" dirty="0">
                <a:latin typeface="Meiryo UI" panose="020B0604030504040204" pitchFamily="50" charset="-128"/>
                <a:ea typeface="Meiryo UI" panose="020B0604030504040204" pitchFamily="50" charset="-128"/>
              </a:rPr>
              <a:t>20</a:t>
            </a:r>
            <a:r>
              <a:rPr lang="ja-JP" altLang="en-US" sz="1200" b="1" dirty="0">
                <a:latin typeface="Meiryo UI" panose="020B0604030504040204" pitchFamily="50" charset="-128"/>
                <a:ea typeface="Meiryo UI" panose="020B0604030504040204" pitchFamily="50" charset="-128"/>
              </a:rPr>
              <a:t>～</a:t>
            </a:r>
            <a:endParaRPr kumimoji="1" lang="ja-JP" altLang="en-US" sz="1200" b="1" dirty="0">
              <a:latin typeface="Meiryo UI" panose="020B0604030504040204" pitchFamily="50" charset="-128"/>
              <a:ea typeface="Meiryo UI" panose="020B0604030504040204" pitchFamily="50" charset="-128"/>
            </a:endParaRPr>
          </a:p>
        </p:txBody>
      </p:sp>
      <p:sp>
        <p:nvSpPr>
          <p:cNvPr id="52" name="テキスト ボックス 51">
            <a:extLst>
              <a:ext uri="{FF2B5EF4-FFF2-40B4-BE49-F238E27FC236}">
                <a16:creationId xmlns:a16="http://schemas.microsoft.com/office/drawing/2014/main" id="{68898D44-67B0-470C-AAA4-7BF58CF91679}"/>
              </a:ext>
            </a:extLst>
          </p:cNvPr>
          <p:cNvSpPr txBox="1"/>
          <p:nvPr/>
        </p:nvSpPr>
        <p:spPr>
          <a:xfrm>
            <a:off x="175318" y="5310566"/>
            <a:ext cx="2455340" cy="276999"/>
          </a:xfrm>
          <a:prstGeom prst="rect">
            <a:avLst/>
          </a:prstGeom>
          <a:noFill/>
        </p:spPr>
        <p:txBody>
          <a:bodyPr wrap="square" rtlCol="0">
            <a:spAutoFit/>
          </a:bodyPr>
          <a:lstStyle/>
          <a:p>
            <a:r>
              <a:rPr lang="en-US" altLang="ja-JP" sz="1200" b="1" dirty="0">
                <a:latin typeface="Meiryo UI" panose="020B0604030504040204" pitchFamily="50" charset="-128"/>
                <a:ea typeface="Meiryo UI" panose="020B0604030504040204" pitchFamily="50" charset="-128"/>
              </a:rPr>
              <a:t>【</a:t>
            </a:r>
            <a:r>
              <a:rPr lang="ja-JP" altLang="en-US" sz="1200" b="1" dirty="0">
                <a:latin typeface="Meiryo UI" panose="020B0604030504040204" pitchFamily="50" charset="-128"/>
                <a:ea typeface="Meiryo UI" panose="020B0604030504040204" pitchFamily="50" charset="-128"/>
              </a:rPr>
              <a:t>特別講演</a:t>
            </a:r>
            <a:r>
              <a:rPr lang="en-US" altLang="ja-JP" sz="1200" b="1" dirty="0">
                <a:latin typeface="Meiryo UI" panose="020B0604030504040204" pitchFamily="50" charset="-128"/>
                <a:ea typeface="Meiryo UI" panose="020B0604030504040204" pitchFamily="50" charset="-128"/>
              </a:rPr>
              <a:t>Ⅰ】17</a:t>
            </a:r>
            <a:r>
              <a:rPr lang="ja-JP" altLang="en-US" sz="1200" b="1" dirty="0">
                <a:latin typeface="Meiryo UI" panose="020B0604030504040204" pitchFamily="50" charset="-128"/>
                <a:ea typeface="Meiryo UI" panose="020B0604030504040204" pitchFamily="50" charset="-128"/>
              </a:rPr>
              <a:t>：</a:t>
            </a:r>
            <a:r>
              <a:rPr lang="en-US" altLang="ja-JP" sz="1200" b="1" dirty="0">
                <a:latin typeface="Meiryo UI" panose="020B0604030504040204" pitchFamily="50" charset="-128"/>
                <a:ea typeface="Meiryo UI" panose="020B0604030504040204" pitchFamily="50" charset="-128"/>
              </a:rPr>
              <a:t>45</a:t>
            </a:r>
            <a:r>
              <a:rPr lang="ja-JP" altLang="en-US" sz="1200" b="1" dirty="0">
                <a:latin typeface="Meiryo UI" panose="020B0604030504040204" pitchFamily="50" charset="-128"/>
                <a:ea typeface="Meiryo UI" panose="020B0604030504040204" pitchFamily="50" charset="-128"/>
              </a:rPr>
              <a:t>～</a:t>
            </a:r>
            <a:endParaRPr lang="en-US" altLang="ja-JP" sz="1200" b="1" dirty="0">
              <a:latin typeface="Meiryo UI" panose="020B0604030504040204" pitchFamily="50" charset="-128"/>
              <a:ea typeface="Meiryo UI" panose="020B0604030504040204" pitchFamily="50" charset="-128"/>
            </a:endParaRPr>
          </a:p>
        </p:txBody>
      </p:sp>
      <p:sp>
        <p:nvSpPr>
          <p:cNvPr id="53" name="テキスト ボックス 52">
            <a:extLst>
              <a:ext uri="{FF2B5EF4-FFF2-40B4-BE49-F238E27FC236}">
                <a16:creationId xmlns:a16="http://schemas.microsoft.com/office/drawing/2014/main" id="{F12D971F-C343-4E15-B26E-8449A0C7E205}"/>
              </a:ext>
            </a:extLst>
          </p:cNvPr>
          <p:cNvSpPr txBox="1"/>
          <p:nvPr/>
        </p:nvSpPr>
        <p:spPr>
          <a:xfrm>
            <a:off x="160944" y="6801557"/>
            <a:ext cx="2631493" cy="276999"/>
          </a:xfrm>
          <a:prstGeom prst="rect">
            <a:avLst/>
          </a:prstGeom>
          <a:noFill/>
        </p:spPr>
        <p:txBody>
          <a:bodyPr wrap="square" rtlCol="0">
            <a:spAutoFit/>
          </a:bodyPr>
          <a:lstStyle/>
          <a:p>
            <a:r>
              <a:rPr lang="en-US" altLang="ja-JP" sz="1200" b="1" dirty="0">
                <a:latin typeface="Meiryo UI" panose="020B0604030504040204" pitchFamily="50" charset="-128"/>
                <a:ea typeface="Meiryo UI" panose="020B0604030504040204" pitchFamily="50" charset="-128"/>
              </a:rPr>
              <a:t>【</a:t>
            </a:r>
            <a:r>
              <a:rPr lang="ja-JP" altLang="en-US" sz="1200" b="1" dirty="0">
                <a:latin typeface="Meiryo UI" panose="020B0604030504040204" pitchFamily="50" charset="-128"/>
                <a:ea typeface="Meiryo UI" panose="020B0604030504040204" pitchFamily="50" charset="-128"/>
              </a:rPr>
              <a:t>特別講演</a:t>
            </a:r>
            <a:r>
              <a:rPr lang="en-US" altLang="ja-JP" sz="1200" b="1" dirty="0">
                <a:latin typeface="Meiryo UI" panose="020B0604030504040204" pitchFamily="50" charset="-128"/>
                <a:ea typeface="Meiryo UI" panose="020B0604030504040204" pitchFamily="50" charset="-128"/>
              </a:rPr>
              <a:t>Ⅱ】18</a:t>
            </a:r>
            <a:r>
              <a:rPr lang="ja-JP" altLang="en-US" sz="1200" b="1" dirty="0">
                <a:latin typeface="Meiryo UI" panose="020B0604030504040204" pitchFamily="50" charset="-128"/>
                <a:ea typeface="Meiryo UI" panose="020B0604030504040204" pitchFamily="50" charset="-128"/>
              </a:rPr>
              <a:t>：</a:t>
            </a:r>
            <a:r>
              <a:rPr lang="en-US" altLang="ja-JP" sz="1200" b="1" dirty="0">
                <a:latin typeface="Meiryo UI" panose="020B0604030504040204" pitchFamily="50" charset="-128"/>
                <a:ea typeface="Meiryo UI" panose="020B0604030504040204" pitchFamily="50" charset="-128"/>
              </a:rPr>
              <a:t>30</a:t>
            </a:r>
            <a:r>
              <a:rPr lang="ja-JP" altLang="en-US" sz="1200" b="1" dirty="0">
                <a:latin typeface="Meiryo UI" panose="020B0604030504040204" pitchFamily="50" charset="-128"/>
                <a:ea typeface="Meiryo UI" panose="020B0604030504040204" pitchFamily="50" charset="-128"/>
              </a:rPr>
              <a:t>～</a:t>
            </a:r>
            <a:endParaRPr kumimoji="1" lang="ja-JP" altLang="en-US" sz="1200" b="1" dirty="0">
              <a:latin typeface="Meiryo UI" panose="020B0604030504040204" pitchFamily="50" charset="-128"/>
              <a:ea typeface="Meiryo UI" panose="020B0604030504040204" pitchFamily="50" charset="-128"/>
            </a:endParaRPr>
          </a:p>
        </p:txBody>
      </p:sp>
      <p:sp>
        <p:nvSpPr>
          <p:cNvPr id="54" name="テキスト ボックス 53">
            <a:extLst>
              <a:ext uri="{FF2B5EF4-FFF2-40B4-BE49-F238E27FC236}">
                <a16:creationId xmlns:a16="http://schemas.microsoft.com/office/drawing/2014/main" id="{D639F43A-CC7F-4DE6-AD42-AEABF360ED2A}"/>
              </a:ext>
            </a:extLst>
          </p:cNvPr>
          <p:cNvSpPr txBox="1"/>
          <p:nvPr/>
        </p:nvSpPr>
        <p:spPr>
          <a:xfrm>
            <a:off x="168466" y="8185098"/>
            <a:ext cx="1739877" cy="276999"/>
          </a:xfrm>
          <a:prstGeom prst="rect">
            <a:avLst/>
          </a:prstGeom>
          <a:noFill/>
        </p:spPr>
        <p:txBody>
          <a:bodyPr wrap="square" rtlCol="0">
            <a:spAutoFit/>
          </a:bodyPr>
          <a:lstStyle/>
          <a:p>
            <a:r>
              <a:rPr lang="en-US" altLang="ja-JP" sz="1200" b="1" dirty="0">
                <a:latin typeface="Meiryo UI" panose="020B0604030504040204" pitchFamily="50" charset="-128"/>
                <a:ea typeface="Meiryo UI" panose="020B0604030504040204" pitchFamily="50" charset="-128"/>
              </a:rPr>
              <a:t>【</a:t>
            </a:r>
            <a:r>
              <a:rPr lang="ja-JP" altLang="en-US" sz="1200" b="1" dirty="0">
                <a:latin typeface="Meiryo UI" panose="020B0604030504040204" pitchFamily="50" charset="-128"/>
                <a:ea typeface="Meiryo UI" panose="020B0604030504040204" pitchFamily="50" charset="-128"/>
              </a:rPr>
              <a:t>閉会の辞</a:t>
            </a:r>
            <a:r>
              <a:rPr lang="en-US" altLang="ja-JP" sz="1200" b="1" dirty="0">
                <a:latin typeface="Meiryo UI" panose="020B0604030504040204" pitchFamily="50" charset="-128"/>
                <a:ea typeface="Meiryo UI" panose="020B0604030504040204" pitchFamily="50" charset="-128"/>
              </a:rPr>
              <a:t>】19</a:t>
            </a:r>
            <a:r>
              <a:rPr lang="ja-JP" altLang="en-US" sz="1200" b="1" dirty="0">
                <a:latin typeface="Meiryo UI" panose="020B0604030504040204" pitchFamily="50" charset="-128"/>
                <a:ea typeface="Meiryo UI" panose="020B0604030504040204" pitchFamily="50" charset="-128"/>
              </a:rPr>
              <a:t>：</a:t>
            </a:r>
            <a:r>
              <a:rPr lang="en-US" altLang="ja-JP" sz="1200" b="1" dirty="0">
                <a:latin typeface="Meiryo UI" panose="020B0604030504040204" pitchFamily="50" charset="-128"/>
                <a:ea typeface="Meiryo UI" panose="020B0604030504040204" pitchFamily="50" charset="-128"/>
              </a:rPr>
              <a:t>30</a:t>
            </a:r>
            <a:r>
              <a:rPr lang="ja-JP" altLang="en-US" sz="1200" b="1" dirty="0">
                <a:latin typeface="Meiryo UI" panose="020B0604030504040204" pitchFamily="50" charset="-128"/>
                <a:ea typeface="Meiryo UI" panose="020B0604030504040204" pitchFamily="50" charset="-128"/>
              </a:rPr>
              <a:t>～</a:t>
            </a:r>
            <a:endParaRPr kumimoji="1" lang="ja-JP" altLang="en-US" sz="1200" b="1" dirty="0">
              <a:latin typeface="Meiryo UI" panose="020B0604030504040204" pitchFamily="50" charset="-128"/>
              <a:ea typeface="Meiryo UI" panose="020B0604030504040204" pitchFamily="50" charset="-128"/>
            </a:endParaRPr>
          </a:p>
        </p:txBody>
      </p:sp>
      <p:sp>
        <p:nvSpPr>
          <p:cNvPr id="11" name="正方形/長方形 10">
            <a:extLst>
              <a:ext uri="{FF2B5EF4-FFF2-40B4-BE49-F238E27FC236}">
                <a16:creationId xmlns:a16="http://schemas.microsoft.com/office/drawing/2014/main" id="{BC66476D-705E-4DB9-B556-F7E5544FBACC}"/>
              </a:ext>
            </a:extLst>
          </p:cNvPr>
          <p:cNvSpPr/>
          <p:nvPr/>
        </p:nvSpPr>
        <p:spPr>
          <a:xfrm>
            <a:off x="-66275" y="8655062"/>
            <a:ext cx="7538267" cy="307777"/>
          </a:xfrm>
          <a:prstGeom prst="rect">
            <a:avLst/>
          </a:prstGeom>
        </p:spPr>
        <p:txBody>
          <a:bodyPr wrap="square">
            <a:spAutoFit/>
          </a:bodyPr>
          <a:lstStyle/>
          <a:p>
            <a:r>
              <a:rPr lang="en-US" altLang="ja-JP" sz="1400" b="1" kern="100" dirty="0">
                <a:solidFill>
                  <a:srgbClr val="000000"/>
                </a:solidFill>
                <a:latin typeface="Meiryo UI" panose="020B0604030504040204" pitchFamily="50" charset="-128"/>
                <a:ea typeface="Meiryo UI" panose="020B0604030504040204" pitchFamily="50" charset="-128"/>
                <a:cs typeface="メイリオ" pitchFamily="50" charset="-128"/>
              </a:rPr>
              <a:t>【</a:t>
            </a:r>
            <a:r>
              <a:rPr lang="ja-JP" altLang="en-US" sz="1400" b="1" kern="100" dirty="0">
                <a:solidFill>
                  <a:srgbClr val="000000"/>
                </a:solidFill>
                <a:latin typeface="Meiryo UI" panose="020B0604030504040204" pitchFamily="50" charset="-128"/>
                <a:ea typeface="Meiryo UI" panose="020B0604030504040204" pitchFamily="50" charset="-128"/>
                <a:cs typeface="メイリオ" pitchFamily="50" charset="-128"/>
              </a:rPr>
              <a:t>落谷 孝広 先生ご略歴・ご紹介文</a:t>
            </a:r>
            <a:r>
              <a:rPr lang="en-US" altLang="ja-JP" sz="1400" b="1" kern="100" dirty="0">
                <a:solidFill>
                  <a:srgbClr val="000000"/>
                </a:solidFill>
                <a:latin typeface="Meiryo UI" panose="020B0604030504040204" pitchFamily="50" charset="-128"/>
                <a:ea typeface="Meiryo UI" panose="020B0604030504040204" pitchFamily="50" charset="-128"/>
                <a:cs typeface="メイリオ" pitchFamily="50" charset="-128"/>
              </a:rPr>
              <a:t>】</a:t>
            </a:r>
            <a:r>
              <a:rPr lang="ja-JP" altLang="en-US" sz="1400" kern="100" dirty="0">
                <a:solidFill>
                  <a:srgbClr val="000000"/>
                </a:solidFill>
                <a:latin typeface="Meiryo UI" panose="020B0604030504040204" pitchFamily="50" charset="-128"/>
                <a:ea typeface="Meiryo UI" panose="020B0604030504040204" pitchFamily="50" charset="-128"/>
                <a:cs typeface="メイリオ" pitchFamily="50" charset="-128"/>
              </a:rPr>
              <a:t>　</a:t>
            </a:r>
            <a:endParaRPr lang="ja-JP" altLang="en-US" sz="1400" dirty="0">
              <a:latin typeface="Meiryo UI" panose="020B0604030504040204" pitchFamily="50" charset="-128"/>
              <a:ea typeface="Meiryo UI" panose="020B0604030504040204" pitchFamily="50" charset="-128"/>
            </a:endParaRPr>
          </a:p>
        </p:txBody>
      </p:sp>
      <p:sp>
        <p:nvSpPr>
          <p:cNvPr id="12" name="テキスト ボックス 11">
            <a:extLst>
              <a:ext uri="{FF2B5EF4-FFF2-40B4-BE49-F238E27FC236}">
                <a16:creationId xmlns:a16="http://schemas.microsoft.com/office/drawing/2014/main" id="{9950CD94-30C7-46C1-9B11-99868E96BC95}"/>
              </a:ext>
            </a:extLst>
          </p:cNvPr>
          <p:cNvSpPr txBox="1"/>
          <p:nvPr/>
        </p:nvSpPr>
        <p:spPr>
          <a:xfrm>
            <a:off x="23686" y="8905359"/>
            <a:ext cx="7574721" cy="1477328"/>
          </a:xfrm>
          <a:prstGeom prst="rect">
            <a:avLst/>
          </a:prstGeom>
          <a:noFill/>
        </p:spPr>
        <p:txBody>
          <a:bodyPr wrap="square" rtlCol="0">
            <a:spAutoFit/>
          </a:bodyPr>
          <a:lstStyle/>
          <a:p>
            <a:r>
              <a:rPr lang="en-US" altLang="ja-JP" sz="900" kern="100" dirty="0">
                <a:solidFill>
                  <a:srgbClr val="000000"/>
                </a:solidFill>
                <a:latin typeface="Meiryo UI" panose="020B0604030504040204" pitchFamily="50" charset="-128"/>
                <a:ea typeface="Meiryo UI" panose="020B0604030504040204" pitchFamily="50" charset="-128"/>
                <a:cs typeface="メイリオ" pitchFamily="50" charset="-128"/>
              </a:rPr>
              <a:t>1988</a:t>
            </a:r>
            <a:r>
              <a:rPr lang="ja-JP" altLang="en-US" sz="900" kern="100" dirty="0">
                <a:solidFill>
                  <a:srgbClr val="000000"/>
                </a:solidFill>
                <a:latin typeface="Meiryo UI" panose="020B0604030504040204" pitchFamily="50" charset="-128"/>
                <a:ea typeface="Meiryo UI" panose="020B0604030504040204" pitchFamily="50" charset="-128"/>
                <a:cs typeface="メイリオ" pitchFamily="50" charset="-128"/>
              </a:rPr>
              <a:t>年：大阪大学大学院博士課程修了（医学博士）、同年大阪大学細胞工学センター文部教官助手、</a:t>
            </a:r>
            <a:r>
              <a:rPr lang="en-US" altLang="ja-JP" sz="900" kern="100" dirty="0">
                <a:solidFill>
                  <a:srgbClr val="000000"/>
                </a:solidFill>
                <a:latin typeface="Meiryo UI" panose="020B0604030504040204" pitchFamily="50" charset="-128"/>
                <a:ea typeface="Meiryo UI" panose="020B0604030504040204" pitchFamily="50" charset="-128"/>
                <a:cs typeface="メイリオ" pitchFamily="50" charset="-128"/>
              </a:rPr>
              <a:t>1991</a:t>
            </a:r>
            <a:r>
              <a:rPr lang="ja-JP" altLang="en-US" sz="900" kern="100" dirty="0">
                <a:solidFill>
                  <a:srgbClr val="000000"/>
                </a:solidFill>
                <a:latin typeface="Meiryo UI" panose="020B0604030504040204" pitchFamily="50" charset="-128"/>
                <a:ea typeface="Meiryo UI" panose="020B0604030504040204" pitchFamily="50" charset="-128"/>
                <a:cs typeface="メイリオ" pitchFamily="50" charset="-128"/>
              </a:rPr>
              <a:t>年：米国ラホヤがん研究所（現・</a:t>
            </a:r>
            <a:r>
              <a:rPr lang="en-US" altLang="ja-JP" sz="900" kern="100" dirty="0">
                <a:solidFill>
                  <a:srgbClr val="000000"/>
                </a:solidFill>
                <a:latin typeface="Meiryo UI" panose="020B0604030504040204" pitchFamily="50" charset="-128"/>
                <a:ea typeface="Meiryo UI" panose="020B0604030504040204" pitchFamily="50" charset="-128"/>
                <a:cs typeface="メイリオ" pitchFamily="50" charset="-128"/>
              </a:rPr>
              <a:t>SF</a:t>
            </a:r>
            <a:r>
              <a:rPr lang="ja-JP" altLang="en-US" sz="900" kern="100" dirty="0">
                <a:solidFill>
                  <a:srgbClr val="000000"/>
                </a:solidFill>
                <a:latin typeface="Meiryo UI" panose="020B0604030504040204" pitchFamily="50" charset="-128"/>
                <a:ea typeface="Meiryo UI" panose="020B0604030504040204" pitchFamily="50" charset="-128"/>
                <a:cs typeface="メイリオ" pitchFamily="50" charset="-128"/>
              </a:rPr>
              <a:t>バーナム医学研究所）ポストドクトラルフェロー、</a:t>
            </a:r>
            <a:r>
              <a:rPr lang="en-US" altLang="ja-JP" sz="900" kern="100" dirty="0">
                <a:solidFill>
                  <a:srgbClr val="000000"/>
                </a:solidFill>
                <a:latin typeface="Meiryo UI" panose="020B0604030504040204" pitchFamily="50" charset="-128"/>
                <a:ea typeface="Meiryo UI" panose="020B0604030504040204" pitchFamily="50" charset="-128"/>
                <a:cs typeface="メイリオ" pitchFamily="50" charset="-128"/>
              </a:rPr>
              <a:t>1992</a:t>
            </a:r>
            <a:r>
              <a:rPr lang="ja-JP" altLang="en-US" sz="900" kern="100" dirty="0">
                <a:solidFill>
                  <a:srgbClr val="000000"/>
                </a:solidFill>
                <a:latin typeface="Meiryo UI" panose="020B0604030504040204" pitchFamily="50" charset="-128"/>
                <a:ea typeface="Meiryo UI" panose="020B0604030504040204" pitchFamily="50" charset="-128"/>
                <a:cs typeface="メイリオ" pitchFamily="50" charset="-128"/>
              </a:rPr>
              <a:t>年：国立がんセンター研究所主任研究員、その後、同分子腫瘍学部室長、がん転移研究室独立室長を経て、</a:t>
            </a:r>
            <a:r>
              <a:rPr lang="en-US" altLang="ja-JP" sz="900" kern="100" dirty="0">
                <a:solidFill>
                  <a:srgbClr val="000000"/>
                </a:solidFill>
                <a:latin typeface="Meiryo UI" panose="020B0604030504040204" pitchFamily="50" charset="-128"/>
                <a:ea typeface="Meiryo UI" panose="020B0604030504040204" pitchFamily="50" charset="-128"/>
                <a:cs typeface="メイリオ" pitchFamily="50" charset="-128"/>
              </a:rPr>
              <a:t>2010</a:t>
            </a:r>
            <a:r>
              <a:rPr lang="ja-JP" altLang="en-US" sz="900" kern="100" dirty="0">
                <a:solidFill>
                  <a:srgbClr val="000000"/>
                </a:solidFill>
                <a:latin typeface="Meiryo UI" panose="020B0604030504040204" pitchFamily="50" charset="-128"/>
                <a:ea typeface="Meiryo UI" panose="020B0604030504040204" pitchFamily="50" charset="-128"/>
                <a:cs typeface="メイリオ" pitchFamily="50" charset="-128"/>
              </a:rPr>
              <a:t>年</a:t>
            </a:r>
            <a:r>
              <a:rPr lang="en-US" altLang="ja-JP" sz="900" kern="100" dirty="0">
                <a:solidFill>
                  <a:srgbClr val="000000"/>
                </a:solidFill>
                <a:latin typeface="Meiryo UI" panose="020B0604030504040204" pitchFamily="50" charset="-128"/>
                <a:ea typeface="Meiryo UI" panose="020B0604030504040204" pitchFamily="50" charset="-128"/>
                <a:cs typeface="メイリオ" pitchFamily="50" charset="-128"/>
              </a:rPr>
              <a:t>:</a:t>
            </a:r>
            <a:r>
              <a:rPr lang="ja-JP" altLang="en-US" sz="900" kern="100" dirty="0">
                <a:solidFill>
                  <a:srgbClr val="000000"/>
                </a:solidFill>
                <a:latin typeface="Meiryo UI" panose="020B0604030504040204" pitchFamily="50" charset="-128"/>
                <a:ea typeface="Meiryo UI" panose="020B0604030504040204" pitchFamily="50" charset="-128"/>
                <a:cs typeface="メイリオ" pitchFamily="50" charset="-128"/>
              </a:rPr>
              <a:t>国立がん研究センター研究所分子細胞治療研究分野、分野長、</a:t>
            </a:r>
            <a:r>
              <a:rPr lang="en-US" altLang="ja-JP" sz="900" kern="100" dirty="0">
                <a:solidFill>
                  <a:srgbClr val="000000"/>
                </a:solidFill>
                <a:latin typeface="Meiryo UI" panose="020B0604030504040204" pitchFamily="50" charset="-128"/>
                <a:ea typeface="Meiryo UI" panose="020B0604030504040204" pitchFamily="50" charset="-128"/>
                <a:cs typeface="メイリオ" pitchFamily="50" charset="-128"/>
              </a:rPr>
              <a:t>2018</a:t>
            </a:r>
            <a:r>
              <a:rPr lang="ja-JP" altLang="en-US" sz="900" kern="100" dirty="0">
                <a:solidFill>
                  <a:srgbClr val="000000"/>
                </a:solidFill>
                <a:latin typeface="Meiryo UI" panose="020B0604030504040204" pitchFamily="50" charset="-128"/>
                <a:ea typeface="Meiryo UI" panose="020B0604030504040204" pitchFamily="50" charset="-128"/>
                <a:cs typeface="メイリオ" pitchFamily="50" charset="-128"/>
              </a:rPr>
              <a:t>年よりプロジェクトリーダー、</a:t>
            </a:r>
            <a:r>
              <a:rPr lang="en-US" altLang="ja-JP" sz="900" kern="100" dirty="0">
                <a:solidFill>
                  <a:srgbClr val="000000"/>
                </a:solidFill>
                <a:latin typeface="Meiryo UI" panose="020B0604030504040204" pitchFamily="50" charset="-128"/>
                <a:ea typeface="Meiryo UI" panose="020B0604030504040204" pitchFamily="50" charset="-128"/>
                <a:cs typeface="メイリオ" pitchFamily="50" charset="-128"/>
              </a:rPr>
              <a:t>2019</a:t>
            </a:r>
            <a:r>
              <a:rPr lang="ja-JP" altLang="en-US" sz="900" kern="100" dirty="0">
                <a:solidFill>
                  <a:srgbClr val="000000"/>
                </a:solidFill>
                <a:latin typeface="Meiryo UI" panose="020B0604030504040204" pitchFamily="50" charset="-128"/>
                <a:ea typeface="Meiryo UI" panose="020B0604030504040204" pitchFamily="50" charset="-128"/>
                <a:cs typeface="メイリオ" pitchFamily="50" charset="-128"/>
              </a:rPr>
              <a:t>年より客員研究員となる。</a:t>
            </a:r>
            <a:r>
              <a:rPr lang="en-US" altLang="ja-JP" sz="900" kern="100" dirty="0">
                <a:solidFill>
                  <a:srgbClr val="000000"/>
                </a:solidFill>
                <a:latin typeface="Meiryo UI" panose="020B0604030504040204" pitchFamily="50" charset="-128"/>
                <a:ea typeface="Meiryo UI" panose="020B0604030504040204" pitchFamily="50" charset="-128"/>
                <a:cs typeface="メイリオ" pitchFamily="50" charset="-128"/>
              </a:rPr>
              <a:t>2018</a:t>
            </a:r>
            <a:r>
              <a:rPr lang="ja-JP" altLang="en-US" sz="900" kern="100" dirty="0">
                <a:solidFill>
                  <a:srgbClr val="000000"/>
                </a:solidFill>
                <a:latin typeface="Meiryo UI" panose="020B0604030504040204" pitchFamily="50" charset="-128"/>
                <a:ea typeface="Meiryo UI" panose="020B0604030504040204" pitchFamily="50" charset="-128"/>
                <a:cs typeface="メイリオ" pitchFamily="50" charset="-128"/>
              </a:rPr>
              <a:t>年</a:t>
            </a:r>
            <a:r>
              <a:rPr lang="en-US" altLang="ja-JP" sz="900" kern="100" dirty="0">
                <a:solidFill>
                  <a:srgbClr val="000000"/>
                </a:solidFill>
                <a:latin typeface="Meiryo UI" panose="020B0604030504040204" pitchFamily="50" charset="-128"/>
                <a:ea typeface="Meiryo UI" panose="020B0604030504040204" pitchFamily="50" charset="-128"/>
                <a:cs typeface="メイリオ" pitchFamily="50" charset="-128"/>
              </a:rPr>
              <a:t>4</a:t>
            </a:r>
            <a:r>
              <a:rPr lang="ja-JP" altLang="en-US" sz="900" kern="100" dirty="0">
                <a:solidFill>
                  <a:srgbClr val="000000"/>
                </a:solidFill>
                <a:latin typeface="Meiryo UI" panose="020B0604030504040204" pitchFamily="50" charset="-128"/>
                <a:ea typeface="Meiryo UI" panose="020B0604030504040204" pitchFamily="50" charset="-128"/>
                <a:cs typeface="メイリオ" pitchFamily="50" charset="-128"/>
              </a:rPr>
              <a:t>月より現職</a:t>
            </a:r>
            <a:r>
              <a:rPr lang="en-US" altLang="ja-JP" sz="900" kern="100" dirty="0">
                <a:solidFill>
                  <a:srgbClr val="000000"/>
                </a:solidFill>
                <a:latin typeface="Meiryo UI" panose="020B0604030504040204" pitchFamily="50" charset="-128"/>
                <a:ea typeface="Meiryo UI" panose="020B0604030504040204" pitchFamily="50" charset="-128"/>
                <a:cs typeface="メイリオ" pitchFamily="50" charset="-128"/>
              </a:rPr>
              <a:t>:</a:t>
            </a:r>
            <a:r>
              <a:rPr lang="ja-JP" altLang="en-US" sz="900" kern="100" dirty="0">
                <a:solidFill>
                  <a:srgbClr val="000000"/>
                </a:solidFill>
                <a:latin typeface="Meiryo UI" panose="020B0604030504040204" pitchFamily="50" charset="-128"/>
                <a:ea typeface="Meiryo UI" panose="020B0604030504040204" pitchFamily="50" charset="-128"/>
                <a:cs typeface="メイリオ" pitchFamily="50" charset="-128"/>
              </a:rPr>
              <a:t>東京医科大学 医学総合研究所 分子細胞治療研究部門 教授。早稲田大学客員教授、星薬科大学客員教授、昭和大学歯学部客員教授、慶應大学薬学部客員教授を兼任。</a:t>
            </a:r>
            <a:r>
              <a:rPr lang="en-US" altLang="ja-JP" sz="900" kern="100" dirty="0">
                <a:solidFill>
                  <a:srgbClr val="000000"/>
                </a:solidFill>
                <a:latin typeface="Meiryo UI" panose="020B0604030504040204" pitchFamily="50" charset="-128"/>
                <a:ea typeface="Meiryo UI" panose="020B0604030504040204" pitchFamily="50" charset="-128"/>
                <a:cs typeface="メイリオ" pitchFamily="50" charset="-128"/>
              </a:rPr>
              <a:t>2017</a:t>
            </a:r>
            <a:r>
              <a:rPr lang="ja-JP" altLang="en-US" sz="900" kern="100" dirty="0">
                <a:solidFill>
                  <a:srgbClr val="000000"/>
                </a:solidFill>
                <a:latin typeface="Meiryo UI" panose="020B0604030504040204" pitchFamily="50" charset="-128"/>
                <a:ea typeface="Meiryo UI" panose="020B0604030504040204" pitchFamily="50" charset="-128"/>
                <a:cs typeface="メイリオ" pitchFamily="50" charset="-128"/>
              </a:rPr>
              <a:t>年より国立台湾大学の特別教授に就任。また、</a:t>
            </a:r>
            <a:r>
              <a:rPr lang="en-US" altLang="ja-JP" sz="900" kern="100" dirty="0">
                <a:solidFill>
                  <a:srgbClr val="000000"/>
                </a:solidFill>
                <a:latin typeface="Meiryo UI" panose="020B0604030504040204" pitchFamily="50" charset="-128"/>
                <a:ea typeface="Meiryo UI" panose="020B0604030504040204" pitchFamily="50" charset="-128"/>
                <a:cs typeface="メイリオ" pitchFamily="50" charset="-128"/>
              </a:rPr>
              <a:t>2018</a:t>
            </a:r>
            <a:r>
              <a:rPr lang="ja-JP" altLang="en-US" sz="900" kern="100" dirty="0">
                <a:solidFill>
                  <a:srgbClr val="000000"/>
                </a:solidFill>
                <a:latin typeface="Meiryo UI" panose="020B0604030504040204" pitchFamily="50" charset="-128"/>
                <a:ea typeface="Meiryo UI" panose="020B0604030504040204" pitchFamily="50" charset="-128"/>
                <a:cs typeface="メイリオ" pitchFamily="50" charset="-128"/>
              </a:rPr>
              <a:t>年より国立医薬品食品衛生研究所の客員研究員に就任。この間、井上財団研究奨励賞、国立がんセンター田宮賞、日経</a:t>
            </a:r>
            <a:r>
              <a:rPr lang="en-US" altLang="ja-JP" sz="900" kern="100" dirty="0">
                <a:solidFill>
                  <a:srgbClr val="000000"/>
                </a:solidFill>
                <a:latin typeface="Meiryo UI" panose="020B0604030504040204" pitchFamily="50" charset="-128"/>
                <a:ea typeface="Meiryo UI" panose="020B0604030504040204" pitchFamily="50" charset="-128"/>
                <a:cs typeface="メイリオ" pitchFamily="50" charset="-128"/>
              </a:rPr>
              <a:t>BP</a:t>
            </a:r>
            <a:r>
              <a:rPr lang="ja-JP" altLang="en-US" sz="900" kern="100" dirty="0">
                <a:solidFill>
                  <a:srgbClr val="000000"/>
                </a:solidFill>
                <a:latin typeface="Meiryo UI" panose="020B0604030504040204" pitchFamily="50" charset="-128"/>
                <a:ea typeface="Meiryo UI" panose="020B0604030504040204" pitchFamily="50" charset="-128"/>
                <a:cs typeface="メイリオ" pitchFamily="50" charset="-128"/>
              </a:rPr>
              <a:t>技術賞、日本再生医療学会優秀演題賞</a:t>
            </a:r>
            <a:r>
              <a:rPr lang="en-US" altLang="ja-JP" sz="900" kern="100" dirty="0">
                <a:solidFill>
                  <a:srgbClr val="000000"/>
                </a:solidFill>
                <a:latin typeface="Meiryo UI" panose="020B0604030504040204" pitchFamily="50" charset="-128"/>
                <a:ea typeface="Meiryo UI" panose="020B0604030504040204" pitchFamily="50" charset="-128"/>
                <a:cs typeface="メイリオ" pitchFamily="50" charset="-128"/>
              </a:rPr>
              <a:t>2</a:t>
            </a:r>
            <a:r>
              <a:rPr lang="ja-JP" altLang="en-US" sz="900" kern="100" dirty="0">
                <a:solidFill>
                  <a:srgbClr val="000000"/>
                </a:solidFill>
                <a:latin typeface="Meiryo UI" panose="020B0604030504040204" pitchFamily="50" charset="-128"/>
                <a:ea typeface="Meiryo UI" panose="020B0604030504040204" pitchFamily="50" charset="-128"/>
                <a:cs typeface="メイリオ" pitchFamily="50" charset="-128"/>
              </a:rPr>
              <a:t>回、日本人工臓器学会オリジナル賞などを受賞。また平成</a:t>
            </a:r>
            <a:r>
              <a:rPr lang="en-US" altLang="ja-JP" sz="900" kern="100" dirty="0">
                <a:solidFill>
                  <a:srgbClr val="000000"/>
                </a:solidFill>
                <a:latin typeface="Meiryo UI" panose="020B0604030504040204" pitchFamily="50" charset="-128"/>
                <a:ea typeface="Meiryo UI" panose="020B0604030504040204" pitchFamily="50" charset="-128"/>
                <a:cs typeface="メイリオ" pitchFamily="50" charset="-128"/>
              </a:rPr>
              <a:t>30</a:t>
            </a:r>
            <a:r>
              <a:rPr lang="ja-JP" altLang="en-US" sz="900" kern="100" dirty="0">
                <a:solidFill>
                  <a:srgbClr val="000000"/>
                </a:solidFill>
                <a:latin typeface="Meiryo UI" panose="020B0604030504040204" pitchFamily="50" charset="-128"/>
                <a:ea typeface="Meiryo UI" panose="020B0604030504040204" pitchFamily="50" charset="-128"/>
                <a:cs typeface="メイリオ" pitchFamily="50" charset="-128"/>
              </a:rPr>
              <a:t>年度、文部科学省ナノテクノロジープラットフォーム「秀でた利用成果」優秀賞を受賞。平成</a:t>
            </a:r>
            <a:r>
              <a:rPr lang="en-US" altLang="ja-JP" sz="900" kern="100" dirty="0">
                <a:solidFill>
                  <a:srgbClr val="000000"/>
                </a:solidFill>
                <a:latin typeface="Meiryo UI" panose="020B0604030504040204" pitchFamily="50" charset="-128"/>
                <a:ea typeface="Meiryo UI" panose="020B0604030504040204" pitchFamily="50" charset="-128"/>
                <a:cs typeface="メイリオ" pitchFamily="50" charset="-128"/>
              </a:rPr>
              <a:t>31</a:t>
            </a:r>
            <a:r>
              <a:rPr lang="ja-JP" altLang="en-US" sz="900" kern="100" dirty="0">
                <a:solidFill>
                  <a:srgbClr val="000000"/>
                </a:solidFill>
                <a:latin typeface="Meiryo UI" panose="020B0604030504040204" pitchFamily="50" charset="-128"/>
                <a:ea typeface="Meiryo UI" panose="020B0604030504040204" pitchFamily="50" charset="-128"/>
                <a:cs typeface="メイリオ" pitchFamily="50" charset="-128"/>
              </a:rPr>
              <a:t>年</a:t>
            </a:r>
            <a:r>
              <a:rPr lang="en-US" altLang="ja-JP" sz="900" kern="100" dirty="0">
                <a:solidFill>
                  <a:srgbClr val="000000"/>
                </a:solidFill>
                <a:latin typeface="Meiryo UI" panose="020B0604030504040204" pitchFamily="50" charset="-128"/>
                <a:ea typeface="Meiryo UI" panose="020B0604030504040204" pitchFamily="50" charset="-128"/>
                <a:cs typeface="メイリオ" pitchFamily="50" charset="-128"/>
              </a:rPr>
              <a:t>4</a:t>
            </a:r>
            <a:r>
              <a:rPr lang="ja-JP" altLang="en-US" sz="900" kern="100" dirty="0">
                <a:solidFill>
                  <a:srgbClr val="000000"/>
                </a:solidFill>
                <a:latin typeface="Meiryo UI" panose="020B0604030504040204" pitchFamily="50" charset="-128"/>
                <a:ea typeface="Meiryo UI" panose="020B0604030504040204" pitchFamily="50" charset="-128"/>
                <a:cs typeface="メイリオ" pitchFamily="50" charset="-128"/>
              </a:rPr>
              <a:t>月</a:t>
            </a:r>
            <a:r>
              <a:rPr lang="en-US" altLang="ja-JP" sz="900" kern="100" dirty="0">
                <a:solidFill>
                  <a:srgbClr val="000000"/>
                </a:solidFill>
                <a:latin typeface="Meiryo UI" panose="020B0604030504040204" pitchFamily="50" charset="-128"/>
                <a:ea typeface="Meiryo UI" panose="020B0604030504040204" pitchFamily="50" charset="-128"/>
                <a:cs typeface="メイリオ" pitchFamily="50" charset="-128"/>
              </a:rPr>
              <a:t>ISEV2019</a:t>
            </a:r>
            <a:r>
              <a:rPr lang="ja-JP" altLang="en-US" sz="900" kern="100" dirty="0">
                <a:solidFill>
                  <a:srgbClr val="000000"/>
                </a:solidFill>
                <a:latin typeface="Meiryo UI" panose="020B0604030504040204" pitchFamily="50" charset="-128"/>
                <a:ea typeface="Meiryo UI" panose="020B0604030504040204" pitchFamily="50" charset="-128"/>
                <a:cs typeface="メイリオ" pitchFamily="50" charset="-128"/>
              </a:rPr>
              <a:t>にて</a:t>
            </a:r>
            <a:r>
              <a:rPr lang="en-US" altLang="ja-JP" sz="900" kern="100" dirty="0">
                <a:solidFill>
                  <a:srgbClr val="000000"/>
                </a:solidFill>
                <a:latin typeface="Meiryo UI" panose="020B0604030504040204" pitchFamily="50" charset="-128"/>
                <a:ea typeface="Meiryo UI" panose="020B0604030504040204" pitchFamily="50" charset="-128"/>
                <a:cs typeface="メイリオ" pitchFamily="50" charset="-128"/>
              </a:rPr>
              <a:t>Special Achievement Award</a:t>
            </a:r>
            <a:r>
              <a:rPr lang="ja-JP" altLang="en-US" sz="900" kern="100" dirty="0">
                <a:solidFill>
                  <a:srgbClr val="000000"/>
                </a:solidFill>
                <a:latin typeface="Meiryo UI" panose="020B0604030504040204" pitchFamily="50" charset="-128"/>
                <a:ea typeface="Meiryo UI" panose="020B0604030504040204" pitchFamily="50" charset="-128"/>
                <a:cs typeface="メイリオ" pitchFamily="50" charset="-128"/>
              </a:rPr>
              <a:t>を受賞。令和元年度　高松宮妃癌研究基金学術賞受賞。現在、日本癌学会評議員、日本血管生物医学会評議員、</a:t>
            </a:r>
            <a:r>
              <a:rPr lang="en-US" altLang="ja-JP" sz="900" kern="100" dirty="0">
                <a:solidFill>
                  <a:srgbClr val="000000"/>
                </a:solidFill>
                <a:latin typeface="Meiryo UI" panose="020B0604030504040204" pitchFamily="50" charset="-128"/>
                <a:ea typeface="Meiryo UI" panose="020B0604030504040204" pitchFamily="50" charset="-128"/>
                <a:cs typeface="メイリオ" pitchFamily="50" charset="-128"/>
              </a:rPr>
              <a:t>JSEV</a:t>
            </a:r>
            <a:r>
              <a:rPr lang="ja-JP" altLang="en-US" sz="900" kern="100" dirty="0">
                <a:solidFill>
                  <a:srgbClr val="000000"/>
                </a:solidFill>
                <a:latin typeface="Meiryo UI" panose="020B0604030504040204" pitchFamily="50" charset="-128"/>
                <a:ea typeface="Meiryo UI" panose="020B0604030504040204" pitchFamily="50" charset="-128"/>
                <a:cs typeface="メイリオ" pitchFamily="50" charset="-128"/>
              </a:rPr>
              <a:t>（日本細胞外小胞学会）理事長、エクソソーム国際協会のオフィシャルジャーナル</a:t>
            </a:r>
            <a:r>
              <a:rPr lang="en-US" altLang="ja-JP" sz="900" kern="100" dirty="0">
                <a:solidFill>
                  <a:srgbClr val="000000"/>
                </a:solidFill>
                <a:latin typeface="Meiryo UI" panose="020B0604030504040204" pitchFamily="50" charset="-128"/>
                <a:ea typeface="Meiryo UI" panose="020B0604030504040204" pitchFamily="50" charset="-128"/>
                <a:cs typeface="メイリオ" pitchFamily="50" charset="-128"/>
              </a:rPr>
              <a:t>JEV</a:t>
            </a:r>
            <a:r>
              <a:rPr lang="ja-JP" altLang="en-US" sz="900" kern="100" dirty="0">
                <a:solidFill>
                  <a:srgbClr val="000000"/>
                </a:solidFill>
                <a:latin typeface="Meiryo UI" panose="020B0604030504040204" pitchFamily="50" charset="-128"/>
                <a:ea typeface="Meiryo UI" panose="020B0604030504040204" pitchFamily="50" charset="-128"/>
                <a:cs typeface="メイリオ" pitchFamily="50" charset="-128"/>
              </a:rPr>
              <a:t>の</a:t>
            </a:r>
            <a:r>
              <a:rPr lang="en-US" altLang="ja-JP" sz="900" kern="100" dirty="0">
                <a:solidFill>
                  <a:srgbClr val="000000"/>
                </a:solidFill>
                <a:latin typeface="Meiryo UI" panose="020B0604030504040204" pitchFamily="50" charset="-128"/>
                <a:ea typeface="Meiryo UI" panose="020B0604030504040204" pitchFamily="50" charset="-128"/>
                <a:cs typeface="メイリオ" pitchFamily="50" charset="-128"/>
              </a:rPr>
              <a:t>Associate Editor, Cancer Science</a:t>
            </a:r>
            <a:r>
              <a:rPr lang="ja-JP" altLang="en-US" sz="900" kern="100" dirty="0">
                <a:solidFill>
                  <a:srgbClr val="000000"/>
                </a:solidFill>
                <a:latin typeface="Meiryo UI" panose="020B0604030504040204" pitchFamily="50" charset="-128"/>
                <a:ea typeface="Meiryo UI" panose="020B0604030504040204" pitchFamily="50" charset="-128"/>
                <a:cs typeface="メイリオ" pitchFamily="50" charset="-128"/>
              </a:rPr>
              <a:t>の</a:t>
            </a:r>
            <a:r>
              <a:rPr lang="en-US" altLang="ja-JP" sz="900" kern="100" dirty="0">
                <a:solidFill>
                  <a:srgbClr val="000000"/>
                </a:solidFill>
                <a:latin typeface="Meiryo UI" panose="020B0604030504040204" pitchFamily="50" charset="-128"/>
                <a:ea typeface="Meiryo UI" panose="020B0604030504040204" pitchFamily="50" charset="-128"/>
                <a:cs typeface="メイリオ" pitchFamily="50" charset="-128"/>
              </a:rPr>
              <a:t>Associate Editor</a:t>
            </a:r>
            <a:r>
              <a:rPr lang="ja-JP" altLang="en-US" sz="900" kern="100" dirty="0">
                <a:solidFill>
                  <a:srgbClr val="000000"/>
                </a:solidFill>
                <a:latin typeface="Meiryo UI" panose="020B0604030504040204" pitchFamily="50" charset="-128"/>
                <a:ea typeface="Meiryo UI" panose="020B0604030504040204" pitchFamily="50" charset="-128"/>
                <a:cs typeface="メイリオ" pitchFamily="50" charset="-128"/>
              </a:rPr>
              <a:t>など学会・研究会の役員を務める。</a:t>
            </a:r>
            <a:r>
              <a:rPr lang="en-US" altLang="ja-JP" sz="900" kern="100" dirty="0">
                <a:solidFill>
                  <a:srgbClr val="000000"/>
                </a:solidFill>
                <a:latin typeface="Meiryo UI" panose="020B0604030504040204" pitchFamily="50" charset="-128"/>
                <a:ea typeface="Meiryo UI" panose="020B0604030504040204" pitchFamily="50" charset="-128"/>
                <a:cs typeface="メイリオ" pitchFamily="50" charset="-128"/>
              </a:rPr>
              <a:t>Web of Science </a:t>
            </a:r>
            <a:r>
              <a:rPr lang="ja-JP" altLang="en-US" sz="900" kern="100" dirty="0">
                <a:solidFill>
                  <a:srgbClr val="000000"/>
                </a:solidFill>
                <a:latin typeface="Meiryo UI" panose="020B0604030504040204" pitchFamily="50" charset="-128"/>
                <a:ea typeface="Meiryo UI" panose="020B0604030504040204" pitchFamily="50" charset="-128"/>
                <a:cs typeface="メイリオ" pitchFamily="50" charset="-128"/>
              </a:rPr>
              <a:t>が発表する世界の論文高引用率研究者１％に</a:t>
            </a:r>
            <a:r>
              <a:rPr lang="en-US" altLang="ja-JP" sz="900" kern="100" dirty="0">
                <a:solidFill>
                  <a:srgbClr val="000000"/>
                </a:solidFill>
                <a:latin typeface="Meiryo UI" panose="020B0604030504040204" pitchFamily="50" charset="-128"/>
                <a:ea typeface="Meiryo UI" panose="020B0604030504040204" pitchFamily="50" charset="-128"/>
                <a:cs typeface="メイリオ" pitchFamily="50" charset="-128"/>
              </a:rPr>
              <a:t>2019</a:t>
            </a:r>
            <a:r>
              <a:rPr lang="ja-JP" altLang="en-US" sz="900" kern="100" dirty="0">
                <a:solidFill>
                  <a:srgbClr val="000000"/>
                </a:solidFill>
                <a:latin typeface="Meiryo UI" panose="020B0604030504040204" pitchFamily="50" charset="-128"/>
                <a:ea typeface="Meiryo UI" panose="020B0604030504040204" pitchFamily="50" charset="-128"/>
                <a:cs typeface="メイリオ" pitchFamily="50" charset="-128"/>
              </a:rPr>
              <a:t>年、</a:t>
            </a:r>
            <a:r>
              <a:rPr lang="en-US" altLang="ja-JP" sz="900" kern="100" dirty="0">
                <a:solidFill>
                  <a:srgbClr val="000000"/>
                </a:solidFill>
                <a:latin typeface="Meiryo UI" panose="020B0604030504040204" pitchFamily="50" charset="-128"/>
                <a:ea typeface="Meiryo UI" panose="020B0604030504040204" pitchFamily="50" charset="-128"/>
                <a:cs typeface="メイリオ" pitchFamily="50" charset="-128"/>
              </a:rPr>
              <a:t>2020</a:t>
            </a:r>
            <a:r>
              <a:rPr lang="ja-JP" altLang="en-US" sz="900" kern="100" dirty="0">
                <a:solidFill>
                  <a:srgbClr val="000000"/>
                </a:solidFill>
                <a:latin typeface="Meiryo UI" panose="020B0604030504040204" pitchFamily="50" charset="-128"/>
                <a:ea typeface="Meiryo UI" panose="020B0604030504040204" pitchFamily="50" charset="-128"/>
                <a:cs typeface="メイリオ" pitchFamily="50" charset="-128"/>
              </a:rPr>
              <a:t>年、</a:t>
            </a:r>
            <a:r>
              <a:rPr lang="en-US" altLang="ja-JP" sz="900" kern="100" dirty="0">
                <a:solidFill>
                  <a:srgbClr val="000000"/>
                </a:solidFill>
                <a:latin typeface="Meiryo UI" panose="020B0604030504040204" pitchFamily="50" charset="-128"/>
                <a:ea typeface="Meiryo UI" panose="020B0604030504040204" pitchFamily="50" charset="-128"/>
                <a:cs typeface="メイリオ" pitchFamily="50" charset="-128"/>
              </a:rPr>
              <a:t>2021</a:t>
            </a:r>
            <a:r>
              <a:rPr lang="ja-JP" altLang="en-US" sz="900" kern="100" dirty="0">
                <a:solidFill>
                  <a:srgbClr val="000000"/>
                </a:solidFill>
                <a:latin typeface="Meiryo UI" panose="020B0604030504040204" pitchFamily="50" charset="-128"/>
                <a:ea typeface="Meiryo UI" panose="020B0604030504040204" pitchFamily="50" charset="-128"/>
                <a:cs typeface="メイリオ" pitchFamily="50" charset="-128"/>
              </a:rPr>
              <a:t>年と</a:t>
            </a:r>
            <a:r>
              <a:rPr lang="en-US" altLang="ja-JP" sz="900" kern="100" dirty="0">
                <a:solidFill>
                  <a:srgbClr val="000000"/>
                </a:solidFill>
                <a:latin typeface="Meiryo UI" panose="020B0604030504040204" pitchFamily="50" charset="-128"/>
                <a:ea typeface="Meiryo UI" panose="020B0604030504040204" pitchFamily="50" charset="-128"/>
                <a:cs typeface="メイリオ" pitchFamily="50" charset="-128"/>
              </a:rPr>
              <a:t>3</a:t>
            </a:r>
            <a:r>
              <a:rPr lang="ja-JP" altLang="en-US" sz="900" kern="100" dirty="0">
                <a:solidFill>
                  <a:srgbClr val="000000"/>
                </a:solidFill>
                <a:latin typeface="Meiryo UI" panose="020B0604030504040204" pitchFamily="50" charset="-128"/>
                <a:ea typeface="Meiryo UI" panose="020B0604030504040204" pitchFamily="50" charset="-128"/>
                <a:cs typeface="メイリオ" pitchFamily="50" charset="-128"/>
              </a:rPr>
              <a:t>年連続で選ばれる。</a:t>
            </a:r>
            <a:endParaRPr lang="en-US" altLang="ja-JP" sz="900" kern="100" dirty="0">
              <a:solidFill>
                <a:srgbClr val="000000"/>
              </a:solidFill>
              <a:latin typeface="Meiryo UI" panose="020B0604030504040204" pitchFamily="50" charset="-128"/>
              <a:ea typeface="Meiryo UI" panose="020B0604030504040204" pitchFamily="50" charset="-128"/>
              <a:cs typeface="メイリオ" pitchFamily="50" charset="-128"/>
            </a:endParaRPr>
          </a:p>
        </p:txBody>
      </p:sp>
      <p:sp>
        <p:nvSpPr>
          <p:cNvPr id="13" name="正方形/長方形 12">
            <a:extLst>
              <a:ext uri="{FF2B5EF4-FFF2-40B4-BE49-F238E27FC236}">
                <a16:creationId xmlns:a16="http://schemas.microsoft.com/office/drawing/2014/main" id="{E7088D62-E3C5-4F53-99F8-C19BD333FA76}"/>
              </a:ext>
            </a:extLst>
          </p:cNvPr>
          <p:cNvSpPr/>
          <p:nvPr/>
        </p:nvSpPr>
        <p:spPr>
          <a:xfrm>
            <a:off x="478301" y="3061891"/>
            <a:ext cx="6893171" cy="1062855"/>
          </a:xfrm>
          <a:prstGeom prst="rect">
            <a:avLst/>
          </a:prstGeom>
        </p:spPr>
        <p:txBody>
          <a:bodyPr wrap="square">
            <a:spAutoFit/>
          </a:bodyPr>
          <a:lstStyle/>
          <a:p>
            <a:pPr lvl="0" algn="r">
              <a:lnSpc>
                <a:spcPct val="150000"/>
              </a:lnSpc>
            </a:pPr>
            <a:r>
              <a:rPr lang="ja-JP" altLang="en-US" sz="1200" b="1" kern="100" dirty="0">
                <a:solidFill>
                  <a:srgbClr val="000000"/>
                </a:solidFill>
                <a:latin typeface="Meiryo UI" panose="020B0604030504040204" pitchFamily="50" charset="-128"/>
                <a:ea typeface="Meiryo UI" panose="020B0604030504040204" pitchFamily="50" charset="-128"/>
                <a:cs typeface="メイリオ" pitchFamily="50" charset="-128"/>
              </a:rPr>
              <a:t>座長　　　　　</a:t>
            </a:r>
            <a:r>
              <a:rPr lang="zh-CN" altLang="en-US" sz="1200" b="1" kern="100" dirty="0">
                <a:solidFill>
                  <a:srgbClr val="000000"/>
                </a:solidFill>
                <a:latin typeface="Meiryo UI" panose="020B0604030504040204" pitchFamily="50" charset="-128"/>
                <a:ea typeface="Meiryo UI" panose="020B0604030504040204" pitchFamily="50" charset="-128"/>
                <a:cs typeface="メイリオ" pitchFamily="50" charset="-128"/>
              </a:rPr>
              <a:t>国際医療福祉大学</a:t>
            </a:r>
            <a:r>
              <a:rPr lang="ja-JP" altLang="en-US" sz="1200" b="1" kern="100" dirty="0">
                <a:solidFill>
                  <a:srgbClr val="000000"/>
                </a:solidFill>
                <a:latin typeface="Meiryo UI" panose="020B0604030504040204" pitchFamily="50" charset="-128"/>
                <a:ea typeface="Meiryo UI" panose="020B0604030504040204" pitchFamily="50" charset="-128"/>
                <a:cs typeface="メイリオ" pitchFamily="50" charset="-128"/>
              </a:rPr>
              <a:t>　</a:t>
            </a:r>
            <a:r>
              <a:rPr lang="zh-CN" altLang="en-US" sz="1200" b="1" kern="100" dirty="0">
                <a:solidFill>
                  <a:srgbClr val="000000"/>
                </a:solidFill>
                <a:latin typeface="Meiryo UI" panose="020B0604030504040204" pitchFamily="50" charset="-128"/>
                <a:ea typeface="Meiryo UI" panose="020B0604030504040204" pitchFamily="50" charset="-128"/>
                <a:cs typeface="メイリオ" pitchFamily="50" charset="-128"/>
              </a:rPr>
              <a:t>血液内科学</a:t>
            </a:r>
            <a:r>
              <a:rPr lang="ja-JP" altLang="en-US" sz="1200" b="1" kern="100" dirty="0">
                <a:solidFill>
                  <a:srgbClr val="000000"/>
                </a:solidFill>
                <a:latin typeface="Meiryo UI" panose="020B0604030504040204" pitchFamily="50" charset="-128"/>
                <a:ea typeface="Meiryo UI" panose="020B0604030504040204" pitchFamily="50" charset="-128"/>
                <a:cs typeface="メイリオ" pitchFamily="50" charset="-128"/>
              </a:rPr>
              <a:t>　</a:t>
            </a:r>
            <a:r>
              <a:rPr lang="zh-CN" altLang="en-US" sz="1200" b="1" kern="100" dirty="0">
                <a:solidFill>
                  <a:srgbClr val="000000"/>
                </a:solidFill>
                <a:latin typeface="Meiryo UI" panose="020B0604030504040204" pitchFamily="50" charset="-128"/>
                <a:ea typeface="Meiryo UI" panose="020B0604030504040204" pitchFamily="50" charset="-128"/>
                <a:cs typeface="メイリオ" pitchFamily="50" charset="-128"/>
              </a:rPr>
              <a:t>主任教授</a:t>
            </a:r>
            <a:r>
              <a:rPr lang="ja-JP" altLang="en-US" sz="1200" b="1" kern="100" dirty="0">
                <a:solidFill>
                  <a:srgbClr val="000000"/>
                </a:solidFill>
                <a:latin typeface="Meiryo UI" panose="020B0604030504040204" pitchFamily="50" charset="-128"/>
                <a:ea typeface="Meiryo UI" panose="020B0604030504040204" pitchFamily="50" charset="-128"/>
                <a:cs typeface="メイリオ" pitchFamily="50" charset="-128"/>
              </a:rPr>
              <a:t>　</a:t>
            </a:r>
            <a:r>
              <a:rPr lang="zh-CN" altLang="en-US" sz="1400" b="1" kern="100" dirty="0">
                <a:solidFill>
                  <a:srgbClr val="000000"/>
                </a:solidFill>
                <a:latin typeface="Meiryo UI" panose="020B0604030504040204" pitchFamily="50" charset="-128"/>
                <a:ea typeface="Meiryo UI" panose="020B0604030504040204" pitchFamily="50" charset="-128"/>
                <a:cs typeface="メイリオ" pitchFamily="50" charset="-128"/>
              </a:rPr>
              <a:t>中世古</a:t>
            </a:r>
            <a:r>
              <a:rPr lang="ja-JP" altLang="en-US" sz="1400" b="1" kern="100" dirty="0">
                <a:solidFill>
                  <a:srgbClr val="000000"/>
                </a:solidFill>
                <a:latin typeface="Meiryo UI" panose="020B0604030504040204" pitchFamily="50" charset="-128"/>
                <a:ea typeface="Meiryo UI" panose="020B0604030504040204" pitchFamily="50" charset="-128"/>
                <a:cs typeface="メイリオ" pitchFamily="50" charset="-128"/>
              </a:rPr>
              <a:t> </a:t>
            </a:r>
            <a:r>
              <a:rPr lang="zh-CN" altLang="en-US" sz="1400" b="1" kern="100" dirty="0">
                <a:solidFill>
                  <a:srgbClr val="000000"/>
                </a:solidFill>
                <a:latin typeface="Meiryo UI" panose="020B0604030504040204" pitchFamily="50" charset="-128"/>
                <a:ea typeface="Meiryo UI" panose="020B0604030504040204" pitchFamily="50" charset="-128"/>
                <a:cs typeface="メイリオ" pitchFamily="50" charset="-128"/>
              </a:rPr>
              <a:t>知昭</a:t>
            </a:r>
            <a:r>
              <a:rPr lang="ja-JP" altLang="en-US" sz="1200" b="1" kern="100" dirty="0">
                <a:solidFill>
                  <a:srgbClr val="000000"/>
                </a:solidFill>
                <a:latin typeface="Meiryo UI" panose="020B0604030504040204" pitchFamily="50" charset="-128"/>
                <a:ea typeface="Meiryo UI" panose="020B0604030504040204" pitchFamily="50" charset="-128"/>
                <a:cs typeface="メイリオ" pitchFamily="50" charset="-128"/>
              </a:rPr>
              <a:t> 先生</a:t>
            </a:r>
            <a:endParaRPr lang="en-US" altLang="ja-JP" sz="1200" b="1" kern="100" dirty="0">
              <a:solidFill>
                <a:srgbClr val="000000"/>
              </a:solidFill>
              <a:highlight>
                <a:srgbClr val="FFFF00"/>
              </a:highlight>
              <a:latin typeface="Meiryo UI" panose="020B0604030504040204" pitchFamily="50" charset="-128"/>
              <a:ea typeface="Meiryo UI" panose="020B0604030504040204" pitchFamily="50" charset="-128"/>
              <a:cs typeface="メイリオ" pitchFamily="50" charset="-128"/>
              <a:sym typeface="Wingdings" pitchFamily="2" charset="2"/>
            </a:endParaRPr>
          </a:p>
          <a:p>
            <a:pPr algn="ctr">
              <a:lnSpc>
                <a:spcPct val="150000"/>
              </a:lnSpc>
              <a:spcAft>
                <a:spcPts val="0"/>
              </a:spcAft>
            </a:pPr>
            <a:r>
              <a:rPr lang="ja-JP" altLang="en-US" sz="1600" b="1" kern="100" dirty="0">
                <a:solidFill>
                  <a:srgbClr val="000000"/>
                </a:solidFill>
                <a:latin typeface="Meiryo UI" panose="020B0604030504040204" pitchFamily="50" charset="-128"/>
                <a:ea typeface="Meiryo UI" panose="020B0604030504040204" pitchFamily="50" charset="-128"/>
                <a:cs typeface="メイリオ" pitchFamily="50" charset="-128"/>
              </a:rPr>
              <a:t>「慢性好中球性白血病の病型移行と急性転化に関与する原因遺伝子の探索」</a:t>
            </a:r>
            <a:endParaRPr lang="en-US" altLang="ja-JP" sz="1600" b="1" kern="100" dirty="0">
              <a:solidFill>
                <a:srgbClr val="000000"/>
              </a:solidFill>
              <a:latin typeface="Meiryo UI" panose="020B0604030504040204" pitchFamily="50" charset="-128"/>
              <a:ea typeface="Meiryo UI" panose="020B0604030504040204" pitchFamily="50" charset="-128"/>
              <a:cs typeface="メイリオ" pitchFamily="50" charset="-128"/>
            </a:endParaRPr>
          </a:p>
          <a:p>
            <a:pPr algn="r">
              <a:lnSpc>
                <a:spcPct val="150000"/>
              </a:lnSpc>
              <a:spcAft>
                <a:spcPts val="0"/>
              </a:spcAft>
            </a:pPr>
            <a:r>
              <a:rPr lang="ja-JP" altLang="en-US" sz="1200" b="1" kern="100" dirty="0">
                <a:solidFill>
                  <a:srgbClr val="000000"/>
                </a:solidFill>
                <a:latin typeface="Meiryo UI" panose="020B0604030504040204" pitchFamily="50" charset="-128"/>
                <a:ea typeface="Meiryo UI" panose="020B0604030504040204" pitchFamily="50" charset="-128"/>
                <a:cs typeface="メイリオ" pitchFamily="50" charset="-128"/>
              </a:rPr>
              <a:t>　　　　　　　千葉大学医学部附属病院　血液内科　</a:t>
            </a:r>
            <a:r>
              <a:rPr lang="ja-JP" altLang="en-US" sz="1400" b="1" kern="100" dirty="0">
                <a:solidFill>
                  <a:srgbClr val="000000"/>
                </a:solidFill>
                <a:latin typeface="Meiryo UI" panose="020B0604030504040204" pitchFamily="50" charset="-128"/>
                <a:ea typeface="Meiryo UI" panose="020B0604030504040204" pitchFamily="50" charset="-128"/>
                <a:cs typeface="メイリオ" pitchFamily="50" charset="-128"/>
              </a:rPr>
              <a:t>鎌田　百合 </a:t>
            </a:r>
            <a:r>
              <a:rPr lang="ja-JP" altLang="en-US" sz="1200" b="1" kern="100" dirty="0">
                <a:solidFill>
                  <a:srgbClr val="000000"/>
                </a:solidFill>
                <a:latin typeface="Meiryo UI" panose="020B0604030504040204" pitchFamily="50" charset="-128"/>
                <a:ea typeface="Meiryo UI" panose="020B0604030504040204" pitchFamily="50" charset="-128"/>
                <a:cs typeface="メイリオ" pitchFamily="50" charset="-128"/>
              </a:rPr>
              <a:t>先生</a:t>
            </a:r>
            <a:endParaRPr lang="en-US" altLang="ja-JP" sz="1200" b="1" kern="100" dirty="0">
              <a:solidFill>
                <a:srgbClr val="000000"/>
              </a:solidFill>
              <a:latin typeface="Meiryo UI" panose="020B0604030504040204" pitchFamily="50" charset="-128"/>
              <a:ea typeface="Meiryo UI" panose="020B0604030504040204" pitchFamily="50" charset="-128"/>
              <a:cs typeface="メイリオ" pitchFamily="50" charset="-128"/>
            </a:endParaRPr>
          </a:p>
        </p:txBody>
      </p:sp>
      <p:sp>
        <p:nvSpPr>
          <p:cNvPr id="14" name="正方形/長方形 13">
            <a:extLst>
              <a:ext uri="{FF2B5EF4-FFF2-40B4-BE49-F238E27FC236}">
                <a16:creationId xmlns:a16="http://schemas.microsoft.com/office/drawing/2014/main" id="{A563BA5D-4CCD-4FE8-8D56-A5AC66D9D789}"/>
              </a:ext>
            </a:extLst>
          </p:cNvPr>
          <p:cNvSpPr/>
          <p:nvPr/>
        </p:nvSpPr>
        <p:spPr>
          <a:xfrm>
            <a:off x="407963" y="4279037"/>
            <a:ext cx="6963509" cy="1023101"/>
          </a:xfrm>
          <a:prstGeom prst="rect">
            <a:avLst/>
          </a:prstGeom>
        </p:spPr>
        <p:txBody>
          <a:bodyPr wrap="square">
            <a:spAutoFit/>
          </a:bodyPr>
          <a:lstStyle/>
          <a:p>
            <a:pPr lvl="0" algn="r">
              <a:lnSpc>
                <a:spcPct val="150000"/>
              </a:lnSpc>
            </a:pPr>
            <a:r>
              <a:rPr lang="ja-JP" altLang="en-US" sz="1200" b="1" kern="100" dirty="0">
                <a:latin typeface="Meiryo UI" panose="020B0604030504040204" pitchFamily="50" charset="-128"/>
                <a:ea typeface="Meiryo UI" panose="020B0604030504040204" pitchFamily="50" charset="-128"/>
                <a:cs typeface="メイリオ" pitchFamily="50" charset="-128"/>
              </a:rPr>
              <a:t>　　座長　　　　　</a:t>
            </a:r>
            <a:r>
              <a:rPr lang="zh-TW" altLang="en-US" sz="1200" b="1" kern="100" dirty="0">
                <a:latin typeface="Meiryo UI" panose="020B0604030504040204" pitchFamily="50" charset="-128"/>
                <a:ea typeface="Meiryo UI" panose="020B0604030504040204" pitchFamily="50" charset="-128"/>
                <a:cs typeface="メイリオ" pitchFamily="50" charset="-128"/>
              </a:rPr>
              <a:t>千葉市立青葉病院　院長　</a:t>
            </a:r>
            <a:r>
              <a:rPr lang="zh-TW" altLang="en-US" sz="1400" b="1" kern="100" dirty="0">
                <a:latin typeface="Meiryo UI" panose="020B0604030504040204" pitchFamily="50" charset="-128"/>
                <a:ea typeface="Meiryo UI" panose="020B0604030504040204" pitchFamily="50" charset="-128"/>
                <a:cs typeface="メイリオ" pitchFamily="50" charset="-128"/>
              </a:rPr>
              <a:t>山本　恭平 </a:t>
            </a:r>
            <a:r>
              <a:rPr lang="zh-TW" altLang="en-US" sz="1200" b="1" kern="100" dirty="0">
                <a:latin typeface="Meiryo UI" panose="020B0604030504040204" pitchFamily="50" charset="-128"/>
                <a:ea typeface="Meiryo UI" panose="020B0604030504040204" pitchFamily="50" charset="-128"/>
                <a:cs typeface="メイリオ" pitchFamily="50" charset="-128"/>
              </a:rPr>
              <a:t>先生</a:t>
            </a:r>
            <a:endParaRPr lang="en-US" altLang="zh-TW" sz="1200" b="1" kern="100" dirty="0">
              <a:latin typeface="Meiryo UI" panose="020B0604030504040204" pitchFamily="50" charset="-128"/>
              <a:ea typeface="Meiryo UI" panose="020B0604030504040204" pitchFamily="50" charset="-128"/>
              <a:cs typeface="メイリオ" pitchFamily="50" charset="-128"/>
            </a:endParaRPr>
          </a:p>
          <a:p>
            <a:pPr lvl="0" algn="ctr">
              <a:lnSpc>
                <a:spcPct val="150000"/>
              </a:lnSpc>
            </a:pPr>
            <a:r>
              <a:rPr lang="ja-JP" altLang="en-US" sz="1600" b="1" kern="100" dirty="0">
                <a:latin typeface="Meiryo UI" panose="020B0604030504040204" pitchFamily="50" charset="-128"/>
                <a:ea typeface="Meiryo UI" panose="020B0604030504040204" pitchFamily="50" charset="-128"/>
                <a:cs typeface="メイリオ" pitchFamily="50" charset="-128"/>
              </a:rPr>
              <a:t>「</a:t>
            </a:r>
            <a:r>
              <a:rPr lang="ja-JP" altLang="en-US" sz="1600" b="1" kern="100" dirty="0">
                <a:latin typeface="メイリオ" pitchFamily="50" charset="-128"/>
                <a:ea typeface="メイリオ" pitchFamily="50" charset="-128"/>
                <a:cs typeface="メイリオ" pitchFamily="50" charset="-128"/>
              </a:rPr>
              <a:t>早老症ウェルナー症候群からヒト老化のメカニズムに迫る</a:t>
            </a:r>
            <a:r>
              <a:rPr lang="ja-JP" altLang="en-US" sz="1600" b="1" kern="100" dirty="0">
                <a:latin typeface="Meiryo UI" panose="020B0604030504040204" pitchFamily="50" charset="-128"/>
                <a:ea typeface="Meiryo UI" panose="020B0604030504040204" pitchFamily="50" charset="-128"/>
                <a:cs typeface="メイリオ" pitchFamily="50" charset="-128"/>
              </a:rPr>
              <a:t>」</a:t>
            </a:r>
            <a:endParaRPr lang="en-US" altLang="ja-JP" sz="1600" b="1" kern="100" dirty="0">
              <a:latin typeface="Meiryo UI" panose="020B0604030504040204" pitchFamily="50" charset="-128"/>
              <a:ea typeface="Meiryo UI" panose="020B0604030504040204" pitchFamily="50" charset="-128"/>
              <a:cs typeface="メイリオ" pitchFamily="50" charset="-128"/>
            </a:endParaRPr>
          </a:p>
          <a:p>
            <a:pPr lvl="0" algn="ctr">
              <a:lnSpc>
                <a:spcPct val="150000"/>
              </a:lnSpc>
            </a:pPr>
            <a:r>
              <a:rPr lang="ja-JP" altLang="en-US" sz="1200" b="1" kern="100" spc="-110" dirty="0">
                <a:latin typeface="Meiryo UI" panose="020B0604030504040204" pitchFamily="50" charset="-128"/>
                <a:ea typeface="Meiryo UI" panose="020B0604030504040204" pitchFamily="50" charset="-128"/>
                <a:cs typeface="メイリオ" pitchFamily="50" charset="-128"/>
              </a:rPr>
              <a:t>　　　　　　　　　　　　　　　　　　　　千葉大学大学院医学研究院  内分泌代謝・血液・老年内科学  講師　前澤　善朗 </a:t>
            </a:r>
            <a:r>
              <a:rPr lang="zh-CN" altLang="en-US" sz="1200" b="1" kern="100" spc="-110" dirty="0">
                <a:latin typeface="Meiryo UI" panose="020B0604030504040204" pitchFamily="50" charset="-128"/>
                <a:ea typeface="Meiryo UI" panose="020B0604030504040204" pitchFamily="50" charset="-128"/>
                <a:cs typeface="メイリオ" pitchFamily="50" charset="-128"/>
              </a:rPr>
              <a:t>先生</a:t>
            </a:r>
            <a:endParaRPr lang="ja-JP" altLang="en-US" sz="1200" b="1" dirty="0">
              <a:latin typeface="Meiryo UI" panose="020B0604030504040204" pitchFamily="50" charset="-128"/>
              <a:ea typeface="Meiryo UI" panose="020B0604030504040204" pitchFamily="50" charset="-128"/>
            </a:endParaRPr>
          </a:p>
        </p:txBody>
      </p:sp>
      <p:sp>
        <p:nvSpPr>
          <p:cNvPr id="2" name="正方形/長方形 1">
            <a:extLst>
              <a:ext uri="{FF2B5EF4-FFF2-40B4-BE49-F238E27FC236}">
                <a16:creationId xmlns:a16="http://schemas.microsoft.com/office/drawing/2014/main" id="{D12A7BBA-BFAB-4CB2-B28B-4CF4C66648FD}"/>
              </a:ext>
            </a:extLst>
          </p:cNvPr>
          <p:cNvSpPr/>
          <p:nvPr/>
        </p:nvSpPr>
        <p:spPr>
          <a:xfrm>
            <a:off x="520503" y="5517488"/>
            <a:ext cx="6843933" cy="1339854"/>
          </a:xfrm>
          <a:prstGeom prst="rect">
            <a:avLst/>
          </a:prstGeom>
        </p:spPr>
        <p:txBody>
          <a:bodyPr wrap="square">
            <a:spAutoFit/>
          </a:bodyPr>
          <a:lstStyle/>
          <a:p>
            <a:pPr algn="r">
              <a:lnSpc>
                <a:spcPct val="150000"/>
              </a:lnSpc>
              <a:spcAft>
                <a:spcPts val="0"/>
              </a:spcAft>
            </a:pPr>
            <a:r>
              <a:rPr lang="ja-JP" altLang="en-US" sz="1200" b="1" kern="100" dirty="0">
                <a:solidFill>
                  <a:srgbClr val="000000"/>
                </a:solidFill>
                <a:latin typeface="Meiryo UI" panose="020B0604030504040204" pitchFamily="50" charset="-128"/>
                <a:ea typeface="Meiryo UI" panose="020B0604030504040204" pitchFamily="50" charset="-128"/>
                <a:cs typeface="メイリオ" pitchFamily="50" charset="-128"/>
                <a:sym typeface="Wingdings" pitchFamily="2" charset="2"/>
              </a:rPr>
              <a:t>　　　座長　　　　　千葉大学大学院医学研究院　内分泌代謝・血液・老年内科学　准教授　</a:t>
            </a:r>
            <a:r>
              <a:rPr lang="ja-JP" altLang="en-US" sz="1400" b="1" kern="100" dirty="0">
                <a:solidFill>
                  <a:srgbClr val="000000"/>
                </a:solidFill>
                <a:latin typeface="Meiryo UI" panose="020B0604030504040204" pitchFamily="50" charset="-128"/>
                <a:ea typeface="Meiryo UI" panose="020B0604030504040204" pitchFamily="50" charset="-128"/>
                <a:cs typeface="メイリオ" pitchFamily="50" charset="-128"/>
                <a:sym typeface="Wingdings" pitchFamily="2" charset="2"/>
              </a:rPr>
              <a:t>小野 啓 </a:t>
            </a:r>
            <a:r>
              <a:rPr lang="ja-JP" altLang="en-US" sz="1200" b="1" kern="100" dirty="0">
                <a:solidFill>
                  <a:srgbClr val="000000"/>
                </a:solidFill>
                <a:latin typeface="Meiryo UI" panose="020B0604030504040204" pitchFamily="50" charset="-128"/>
                <a:ea typeface="Meiryo UI" panose="020B0604030504040204" pitchFamily="50" charset="-128"/>
                <a:cs typeface="メイリオ" pitchFamily="50" charset="-128"/>
                <a:sym typeface="Wingdings" pitchFamily="2" charset="2"/>
              </a:rPr>
              <a:t>先生</a:t>
            </a:r>
            <a:endParaRPr lang="en-US" altLang="ja-JP" sz="1200" b="1" kern="100" dirty="0">
              <a:solidFill>
                <a:srgbClr val="000000"/>
              </a:solidFill>
              <a:latin typeface="Meiryo UI" panose="020B0604030504040204" pitchFamily="50" charset="-128"/>
              <a:ea typeface="Meiryo UI" panose="020B0604030504040204" pitchFamily="50" charset="-128"/>
              <a:cs typeface="メイリオ" pitchFamily="50" charset="-128"/>
              <a:sym typeface="Wingdings" pitchFamily="2" charset="2"/>
            </a:endParaRPr>
          </a:p>
          <a:p>
            <a:pPr algn="ctr">
              <a:lnSpc>
                <a:spcPct val="150000"/>
              </a:lnSpc>
              <a:spcAft>
                <a:spcPts val="0"/>
              </a:spcAft>
            </a:pPr>
            <a:r>
              <a:rPr lang="ja-JP" altLang="en-US" sz="1600" b="1" kern="100" dirty="0">
                <a:solidFill>
                  <a:srgbClr val="000000"/>
                </a:solidFill>
                <a:latin typeface="Meiryo UI" panose="020B0604030504040204" pitchFamily="50" charset="-128"/>
                <a:ea typeface="Meiryo UI" panose="020B0604030504040204" pitchFamily="50" charset="-128"/>
                <a:cs typeface="メイリオ" pitchFamily="50" charset="-128"/>
              </a:rPr>
              <a:t>「糖尿病神経障害の診断と治療の秘訣」</a:t>
            </a:r>
            <a:endParaRPr lang="en-US" altLang="ja-JP" sz="1600" b="1" kern="100" dirty="0">
              <a:solidFill>
                <a:srgbClr val="000000"/>
              </a:solidFill>
              <a:latin typeface="Meiryo UI" panose="020B0604030504040204" pitchFamily="50" charset="-128"/>
              <a:ea typeface="Meiryo UI" panose="020B0604030504040204" pitchFamily="50" charset="-128"/>
              <a:cs typeface="メイリオ" pitchFamily="50" charset="-128"/>
            </a:endParaRPr>
          </a:p>
          <a:p>
            <a:pPr algn="r">
              <a:lnSpc>
                <a:spcPct val="150000"/>
              </a:lnSpc>
              <a:spcAft>
                <a:spcPts val="0"/>
              </a:spcAft>
            </a:pPr>
            <a:r>
              <a:rPr lang="ja-JP" altLang="en-US" sz="1200" b="1" kern="100" spc="-80" dirty="0">
                <a:solidFill>
                  <a:srgbClr val="000000"/>
                </a:solidFill>
                <a:latin typeface="Meiryo UI" panose="020B0604030504040204" pitchFamily="50" charset="-128"/>
                <a:ea typeface="Meiryo UI" panose="020B0604030504040204" pitchFamily="50" charset="-128"/>
                <a:cs typeface="メイリオ" pitchFamily="50" charset="-128"/>
              </a:rPr>
              <a:t>鹿児島大学大学院医歯学総合研究科 医歯学教育開発センター センター長</a:t>
            </a:r>
            <a:endParaRPr lang="en-US" altLang="ja-JP" sz="1200" b="1" kern="100" spc="-80" dirty="0">
              <a:solidFill>
                <a:srgbClr val="000000"/>
              </a:solidFill>
              <a:latin typeface="Meiryo UI" panose="020B0604030504040204" pitchFamily="50" charset="-128"/>
              <a:ea typeface="Meiryo UI" panose="020B0604030504040204" pitchFamily="50" charset="-128"/>
              <a:cs typeface="メイリオ" pitchFamily="50" charset="-128"/>
            </a:endParaRPr>
          </a:p>
          <a:p>
            <a:pPr algn="r">
              <a:lnSpc>
                <a:spcPct val="150000"/>
              </a:lnSpc>
              <a:spcAft>
                <a:spcPts val="0"/>
              </a:spcAft>
            </a:pPr>
            <a:r>
              <a:rPr lang="ja-JP" altLang="en-US" sz="1200" b="1" kern="100" dirty="0">
                <a:solidFill>
                  <a:srgbClr val="000000"/>
                </a:solidFill>
                <a:latin typeface="Meiryo UI" panose="020B0604030504040204" pitchFamily="50" charset="-128"/>
                <a:ea typeface="Meiryo UI" panose="020B0604030504040204" pitchFamily="50" charset="-128"/>
                <a:cs typeface="メイリオ" pitchFamily="50" charset="-128"/>
              </a:rPr>
              <a:t>社会・行動医学　医歯学教育学講座　教授　</a:t>
            </a:r>
            <a:r>
              <a:rPr lang="ja-JP" altLang="en-US" sz="1400" b="1" kern="100" dirty="0">
                <a:solidFill>
                  <a:srgbClr val="000000"/>
                </a:solidFill>
                <a:latin typeface="Meiryo UI" panose="020B0604030504040204" pitchFamily="50" charset="-128"/>
                <a:ea typeface="Meiryo UI" panose="020B0604030504040204" pitchFamily="50" charset="-128"/>
                <a:cs typeface="メイリオ" pitchFamily="50" charset="-128"/>
              </a:rPr>
              <a:t>横尾 英孝 </a:t>
            </a:r>
            <a:r>
              <a:rPr lang="ja-JP" altLang="en-US" sz="1200" b="1" kern="100" dirty="0">
                <a:solidFill>
                  <a:srgbClr val="000000"/>
                </a:solidFill>
                <a:latin typeface="Meiryo UI" panose="020B0604030504040204" pitchFamily="50" charset="-128"/>
                <a:ea typeface="Meiryo UI" panose="020B0604030504040204" pitchFamily="50" charset="-128"/>
                <a:cs typeface="メイリオ" pitchFamily="50" charset="-128"/>
              </a:rPr>
              <a:t>先生</a:t>
            </a:r>
          </a:p>
        </p:txBody>
      </p:sp>
      <p:sp>
        <p:nvSpPr>
          <p:cNvPr id="8" name="正方形/長方形 7">
            <a:extLst>
              <a:ext uri="{FF2B5EF4-FFF2-40B4-BE49-F238E27FC236}">
                <a16:creationId xmlns:a16="http://schemas.microsoft.com/office/drawing/2014/main" id="{CED8F97D-8FCD-4458-B0F5-704BF49B5D8B}"/>
              </a:ext>
            </a:extLst>
          </p:cNvPr>
          <p:cNvSpPr/>
          <p:nvPr/>
        </p:nvSpPr>
        <p:spPr>
          <a:xfrm>
            <a:off x="246491" y="6998397"/>
            <a:ext cx="7124980" cy="1142236"/>
          </a:xfrm>
          <a:prstGeom prst="rect">
            <a:avLst/>
          </a:prstGeom>
        </p:spPr>
        <p:txBody>
          <a:bodyPr wrap="square">
            <a:spAutoFit/>
          </a:bodyPr>
          <a:lstStyle/>
          <a:p>
            <a:pPr algn="r">
              <a:lnSpc>
                <a:spcPct val="150000"/>
              </a:lnSpc>
              <a:spcAft>
                <a:spcPts val="0"/>
              </a:spcAft>
            </a:pPr>
            <a:r>
              <a:rPr lang="ja-JP" altLang="en-US" sz="1200" b="1" kern="100" dirty="0">
                <a:solidFill>
                  <a:srgbClr val="000000"/>
                </a:solidFill>
                <a:latin typeface="Meiryo UI" panose="020B0604030504040204" pitchFamily="50" charset="-128"/>
                <a:ea typeface="Meiryo UI" panose="020B0604030504040204" pitchFamily="50" charset="-128"/>
                <a:cs typeface="メイリオ" pitchFamily="50" charset="-128"/>
              </a:rPr>
              <a:t>座長 　　　　　　　千葉大学大学院医学研究院　内分泌代謝・血液・老年内科学　教授　</a:t>
            </a:r>
            <a:r>
              <a:rPr lang="ja-JP" altLang="en-US" sz="1400" b="1" kern="100" dirty="0">
                <a:solidFill>
                  <a:srgbClr val="000000"/>
                </a:solidFill>
                <a:latin typeface="Meiryo UI" panose="020B0604030504040204" pitchFamily="50" charset="-128"/>
                <a:ea typeface="Meiryo UI" panose="020B0604030504040204" pitchFamily="50" charset="-128"/>
                <a:cs typeface="メイリオ" pitchFamily="50" charset="-128"/>
              </a:rPr>
              <a:t>横手 幸太郎 </a:t>
            </a:r>
            <a:r>
              <a:rPr lang="zh-CN" altLang="en-US" sz="1200" b="1" kern="100" dirty="0">
                <a:solidFill>
                  <a:srgbClr val="000000"/>
                </a:solidFill>
                <a:latin typeface="Meiryo UI" panose="020B0604030504040204" pitchFamily="50" charset="-128"/>
                <a:ea typeface="Meiryo UI" panose="020B0604030504040204" pitchFamily="50" charset="-128"/>
                <a:cs typeface="メイリオ" pitchFamily="50" charset="-128"/>
              </a:rPr>
              <a:t>先生</a:t>
            </a:r>
            <a:endParaRPr lang="en-US" altLang="zh-CN" sz="1200" b="1" kern="100" dirty="0">
              <a:solidFill>
                <a:srgbClr val="000000"/>
              </a:solidFill>
              <a:latin typeface="Meiryo UI" panose="020B0604030504040204" pitchFamily="50" charset="-128"/>
              <a:ea typeface="Meiryo UI" panose="020B0604030504040204" pitchFamily="50" charset="-128"/>
              <a:cs typeface="メイリオ" pitchFamily="50" charset="-128"/>
            </a:endParaRPr>
          </a:p>
          <a:p>
            <a:pPr algn="ctr">
              <a:lnSpc>
                <a:spcPct val="150000"/>
              </a:lnSpc>
              <a:spcAft>
                <a:spcPts val="0"/>
              </a:spcAft>
            </a:pPr>
            <a:r>
              <a:rPr lang="en-US" altLang="ja-JP" sz="1600" b="1" kern="100" dirty="0">
                <a:solidFill>
                  <a:srgbClr val="FF0000"/>
                </a:solidFill>
                <a:latin typeface="Meiryo UI" panose="020B0604030504040204" pitchFamily="50" charset="-128"/>
                <a:ea typeface="Meiryo UI" panose="020B0604030504040204" pitchFamily="50" charset="-128"/>
                <a:cs typeface="メイリオ" pitchFamily="50" charset="-128"/>
              </a:rPr>
              <a:t>『</a:t>
            </a:r>
            <a:r>
              <a:rPr lang="ja-JP" altLang="en-US" sz="1600" b="1" kern="100" dirty="0">
                <a:solidFill>
                  <a:srgbClr val="FF0000"/>
                </a:solidFill>
                <a:latin typeface="Meiryo UI" panose="020B0604030504040204" pitchFamily="50" charset="-128"/>
                <a:ea typeface="Meiryo UI" panose="020B0604030504040204" pitchFamily="50" charset="-128"/>
                <a:cs typeface="メイリオ" pitchFamily="50" charset="-128"/>
              </a:rPr>
              <a:t>がんゼロ社会の実現に向けた</a:t>
            </a:r>
            <a:r>
              <a:rPr lang="en-US" altLang="ja-JP" sz="1600" b="1" kern="100" dirty="0">
                <a:solidFill>
                  <a:srgbClr val="FF0000"/>
                </a:solidFill>
                <a:latin typeface="Meiryo UI" panose="020B0604030504040204" pitchFamily="50" charset="-128"/>
                <a:ea typeface="Meiryo UI" panose="020B0604030504040204" pitchFamily="50" charset="-128"/>
                <a:cs typeface="メイリオ" pitchFamily="50" charset="-128"/>
              </a:rPr>
              <a:t>Pre-Cancer</a:t>
            </a:r>
            <a:r>
              <a:rPr lang="ja-JP" altLang="en-US" sz="1600" b="1" kern="100" dirty="0">
                <a:solidFill>
                  <a:srgbClr val="FF0000"/>
                </a:solidFill>
                <a:latin typeface="Meiryo UI" panose="020B0604030504040204" pitchFamily="50" charset="-128"/>
                <a:ea typeface="Meiryo UI" panose="020B0604030504040204" pitchFamily="50" charset="-128"/>
                <a:cs typeface="メイリオ" pitchFamily="50" charset="-128"/>
              </a:rPr>
              <a:t>の診断と治療戦略</a:t>
            </a:r>
            <a:r>
              <a:rPr lang="en-US" altLang="ja-JP" sz="1600" b="1" kern="100" dirty="0">
                <a:solidFill>
                  <a:srgbClr val="FF0000"/>
                </a:solidFill>
                <a:latin typeface="Meiryo UI" panose="020B0604030504040204" pitchFamily="50" charset="-128"/>
                <a:ea typeface="Meiryo UI" panose="020B0604030504040204" pitchFamily="50" charset="-128"/>
                <a:cs typeface="メイリオ" pitchFamily="50" charset="-128"/>
              </a:rPr>
              <a:t>』</a:t>
            </a:r>
          </a:p>
          <a:p>
            <a:pPr algn="r">
              <a:lnSpc>
                <a:spcPct val="150000"/>
              </a:lnSpc>
              <a:spcAft>
                <a:spcPts val="0"/>
              </a:spcAft>
            </a:pPr>
            <a:r>
              <a:rPr lang="zh-TW" altLang="en-US" sz="1200" b="1" dirty="0">
                <a:latin typeface="Meiryo UI" panose="020B0604030504040204" pitchFamily="50" charset="-128"/>
                <a:ea typeface="Meiryo UI" panose="020B0604030504040204" pitchFamily="50" charset="-128"/>
                <a:cs typeface="メイリオ" pitchFamily="50" charset="-128"/>
              </a:rPr>
              <a:t>東京医科大学</a:t>
            </a:r>
            <a:r>
              <a:rPr lang="ja-JP" altLang="en-US" sz="1200" b="1" dirty="0">
                <a:latin typeface="Meiryo UI" panose="020B0604030504040204" pitchFamily="50" charset="-128"/>
                <a:ea typeface="Meiryo UI" panose="020B0604030504040204" pitchFamily="50" charset="-128"/>
                <a:cs typeface="メイリオ" pitchFamily="50" charset="-128"/>
              </a:rPr>
              <a:t>　</a:t>
            </a:r>
            <a:r>
              <a:rPr lang="zh-TW" altLang="en-US" sz="1200" b="1" dirty="0">
                <a:latin typeface="Meiryo UI" panose="020B0604030504040204" pitchFamily="50" charset="-128"/>
                <a:ea typeface="Meiryo UI" panose="020B0604030504040204" pitchFamily="50" charset="-128"/>
                <a:cs typeface="メイリオ" pitchFamily="50" charset="-128"/>
              </a:rPr>
              <a:t>分子細胞治療研究部門</a:t>
            </a:r>
            <a:r>
              <a:rPr lang="ja-JP" altLang="en-US" sz="1200" b="1" dirty="0">
                <a:latin typeface="Meiryo UI" panose="020B0604030504040204" pitchFamily="50" charset="-128"/>
                <a:ea typeface="Meiryo UI" panose="020B0604030504040204" pitchFamily="50" charset="-128"/>
                <a:cs typeface="メイリオ" pitchFamily="50" charset="-128"/>
              </a:rPr>
              <a:t>　</a:t>
            </a:r>
            <a:r>
              <a:rPr lang="zh-TW" altLang="en-US" sz="1200" b="1" dirty="0">
                <a:latin typeface="Meiryo UI" panose="020B0604030504040204" pitchFamily="50" charset="-128"/>
                <a:ea typeface="Meiryo UI" panose="020B0604030504040204" pitchFamily="50" charset="-128"/>
                <a:cs typeface="メイリオ" pitchFamily="50" charset="-128"/>
              </a:rPr>
              <a:t>教授</a:t>
            </a:r>
            <a:r>
              <a:rPr lang="ja-JP" altLang="en-US" sz="1200" b="1" dirty="0">
                <a:latin typeface="Meiryo UI" panose="020B0604030504040204" pitchFamily="50" charset="-128"/>
                <a:ea typeface="Meiryo UI" panose="020B0604030504040204" pitchFamily="50" charset="-128"/>
                <a:cs typeface="メイリオ" pitchFamily="50" charset="-128"/>
              </a:rPr>
              <a:t>　</a:t>
            </a:r>
            <a:r>
              <a:rPr lang="zh-TW" altLang="en-US" b="1" dirty="0">
                <a:latin typeface="Meiryo UI" panose="020B0604030504040204" pitchFamily="50" charset="-128"/>
                <a:ea typeface="Meiryo UI" panose="020B0604030504040204" pitchFamily="50" charset="-128"/>
                <a:cs typeface="メイリオ" pitchFamily="50" charset="-128"/>
              </a:rPr>
              <a:t>落谷 孝広 </a:t>
            </a:r>
            <a:r>
              <a:rPr lang="ja-JP" altLang="en-US" sz="1200" b="1" kern="100" dirty="0">
                <a:latin typeface="Meiryo UI" panose="020B0604030504040204" pitchFamily="50" charset="-128"/>
                <a:ea typeface="Meiryo UI" panose="020B0604030504040204" pitchFamily="50" charset="-128"/>
                <a:cs typeface="メイリオ" pitchFamily="50" charset="-128"/>
              </a:rPr>
              <a:t>先生</a:t>
            </a:r>
            <a:endParaRPr lang="en-US" altLang="ja-JP" sz="1200" b="1" kern="100" dirty="0">
              <a:latin typeface="Meiryo UI" panose="020B0604030504040204" pitchFamily="50" charset="-128"/>
              <a:ea typeface="Meiryo UI" panose="020B0604030504040204" pitchFamily="50" charset="-128"/>
              <a:cs typeface="メイリオ" pitchFamily="50" charset="-128"/>
            </a:endParaRPr>
          </a:p>
        </p:txBody>
      </p:sp>
      <p:sp>
        <p:nvSpPr>
          <p:cNvPr id="10" name="正方形/長方形 9">
            <a:extLst>
              <a:ext uri="{FF2B5EF4-FFF2-40B4-BE49-F238E27FC236}">
                <a16:creationId xmlns:a16="http://schemas.microsoft.com/office/drawing/2014/main" id="{8C858F5A-60DB-4B30-8394-D38DF6F8A901}"/>
              </a:ext>
            </a:extLst>
          </p:cNvPr>
          <p:cNvSpPr/>
          <p:nvPr/>
        </p:nvSpPr>
        <p:spPr>
          <a:xfrm>
            <a:off x="1322362" y="2456282"/>
            <a:ext cx="6007750" cy="370358"/>
          </a:xfrm>
          <a:prstGeom prst="rect">
            <a:avLst/>
          </a:prstGeom>
        </p:spPr>
        <p:txBody>
          <a:bodyPr wrap="square">
            <a:spAutoFit/>
          </a:bodyPr>
          <a:lstStyle/>
          <a:p>
            <a:pPr algn="r">
              <a:lnSpc>
                <a:spcPct val="150000"/>
              </a:lnSpc>
            </a:pPr>
            <a:r>
              <a:rPr lang="zh-CN" altLang="en-US" sz="1200" b="1" kern="100" dirty="0">
                <a:solidFill>
                  <a:srgbClr val="000000"/>
                </a:solidFill>
                <a:latin typeface="Meiryo UI" panose="020B0604030504040204" pitchFamily="50" charset="-128"/>
                <a:ea typeface="Meiryo UI" panose="020B0604030504040204" pitchFamily="50" charset="-128"/>
                <a:cs typeface="メイリオ" pitchFamily="50" charset="-128"/>
              </a:rPr>
              <a:t>千葉大学大学院医学研究院　代謝生理学　教授　</a:t>
            </a:r>
            <a:r>
              <a:rPr lang="zh-CN" altLang="en-US" sz="1400" b="1" kern="100" dirty="0">
                <a:solidFill>
                  <a:srgbClr val="000000"/>
                </a:solidFill>
                <a:latin typeface="Meiryo UI" panose="020B0604030504040204" pitchFamily="50" charset="-128"/>
                <a:ea typeface="Meiryo UI" panose="020B0604030504040204" pitchFamily="50" charset="-128"/>
                <a:cs typeface="メイリオ" pitchFamily="50" charset="-128"/>
              </a:rPr>
              <a:t>三木　隆司 </a:t>
            </a:r>
            <a:r>
              <a:rPr lang="zh-CN" altLang="en-US" sz="1200" b="1" kern="100" dirty="0">
                <a:solidFill>
                  <a:srgbClr val="000000"/>
                </a:solidFill>
                <a:latin typeface="Meiryo UI" panose="020B0604030504040204" pitchFamily="50" charset="-128"/>
                <a:ea typeface="Meiryo UI" panose="020B0604030504040204" pitchFamily="50" charset="-128"/>
                <a:cs typeface="メイリオ" pitchFamily="50" charset="-128"/>
              </a:rPr>
              <a:t>先生</a:t>
            </a:r>
            <a:endParaRPr lang="en-US" altLang="ja-JP" sz="1200" b="1" kern="100" dirty="0">
              <a:solidFill>
                <a:srgbClr val="000000"/>
              </a:solidFill>
              <a:highlight>
                <a:srgbClr val="FFFF00"/>
              </a:highlight>
              <a:latin typeface="Meiryo UI" panose="020B0604030504040204" pitchFamily="50" charset="-128"/>
              <a:ea typeface="Meiryo UI" panose="020B0604030504040204" pitchFamily="50" charset="-128"/>
              <a:cs typeface="メイリオ" pitchFamily="50" charset="-128"/>
            </a:endParaRPr>
          </a:p>
        </p:txBody>
      </p:sp>
      <p:sp>
        <p:nvSpPr>
          <p:cNvPr id="15" name="テキスト ボックス 14">
            <a:extLst>
              <a:ext uri="{FF2B5EF4-FFF2-40B4-BE49-F238E27FC236}">
                <a16:creationId xmlns:a16="http://schemas.microsoft.com/office/drawing/2014/main" id="{9D9545B7-6763-48C7-AD2C-5A1B8E49650E}"/>
              </a:ext>
            </a:extLst>
          </p:cNvPr>
          <p:cNvSpPr txBox="1"/>
          <p:nvPr/>
        </p:nvSpPr>
        <p:spPr>
          <a:xfrm>
            <a:off x="2274800" y="838463"/>
            <a:ext cx="2778370" cy="369332"/>
          </a:xfrm>
          <a:prstGeom prst="rect">
            <a:avLst/>
          </a:prstGeom>
          <a:noFill/>
        </p:spPr>
        <p:txBody>
          <a:bodyPr wrap="square" rtlCol="0">
            <a:spAutoFit/>
          </a:bodyPr>
          <a:lstStyle/>
          <a:p>
            <a:pPr algn="ctr"/>
            <a:r>
              <a:rPr kumimoji="1" lang="ja-JP" altLang="en-US" b="1" dirty="0">
                <a:latin typeface="Meiryo UI" panose="020B0604030504040204" pitchFamily="50" charset="-128"/>
                <a:ea typeface="Meiryo UI" panose="020B0604030504040204" pitchFamily="50" charset="-128"/>
              </a:rPr>
              <a:t>～</a:t>
            </a:r>
            <a:r>
              <a:rPr kumimoji="1" lang="en-US" altLang="ja-JP" b="1" dirty="0">
                <a:latin typeface="Meiryo UI" panose="020B0604030504040204" pitchFamily="50" charset="-128"/>
                <a:ea typeface="Meiryo UI" panose="020B0604030504040204" pitchFamily="50" charset="-128"/>
              </a:rPr>
              <a:t>Web</a:t>
            </a:r>
            <a:r>
              <a:rPr kumimoji="1" lang="ja-JP" altLang="en-US" b="1" dirty="0">
                <a:latin typeface="Meiryo UI" panose="020B0604030504040204" pitchFamily="50" charset="-128"/>
                <a:ea typeface="Meiryo UI" panose="020B0604030504040204" pitchFamily="50" charset="-128"/>
              </a:rPr>
              <a:t>同時配信～</a:t>
            </a:r>
          </a:p>
        </p:txBody>
      </p:sp>
    </p:spTree>
    <p:extLst>
      <p:ext uri="{BB962C8B-B14F-4D97-AF65-F5344CB8AC3E}">
        <p14:creationId xmlns:p14="http://schemas.microsoft.com/office/powerpoint/2010/main" val="952313823"/>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ドキュメント" ma:contentTypeID="0x010100DB0FB9FB86FEE14F88167A3D697F7AF3" ma:contentTypeVersion="2" ma:contentTypeDescription="新しいドキュメントを作成します。" ma:contentTypeScope="" ma:versionID="797c43a4ba914f13fa95ac60805bec5b">
  <xsd:schema xmlns:xsd="http://www.w3.org/2001/XMLSchema" xmlns:xs="http://www.w3.org/2001/XMLSchema" xmlns:p="http://schemas.microsoft.com/office/2006/metadata/properties" xmlns:ns1="http://schemas.microsoft.com/sharepoint/v3" xmlns:ns2="604f3def-9706-4e0d-bd6a-1976fe0d2b8b" targetNamespace="http://schemas.microsoft.com/office/2006/metadata/properties" ma:root="true" ma:fieldsID="5fd5b5492777d20d5b9f4f588104cd97" ns1:_="" ns2:_="">
    <xsd:import namespace="http://schemas.microsoft.com/sharepoint/v3"/>
    <xsd:import namespace="604f3def-9706-4e0d-bd6a-1976fe0d2b8b"/>
    <xsd:element name="properties">
      <xsd:complexType>
        <xsd:sequence>
          <xsd:element name="documentManagement">
            <xsd:complexType>
              <xsd:all>
                <xsd:element ref="ns1:PublishingStartDate" minOccurs="0"/>
                <xsd:element ref="ns1:PublishingExpirationDate" minOccurs="0"/>
                <xsd:element ref="ns2:_x4e26__x3073__x9806_"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スケジュールの開始日" ma:description="[スケジュールの開始日] は、発行機能により作成されたサイト列です。このページがサイトの閲覧者に表示される最初の日時を示すために使われます。" ma:hidden="true" ma:internalName="PublishingStartDate">
      <xsd:simpleType>
        <xsd:restriction base="dms:Unknown"/>
      </xsd:simpleType>
    </xsd:element>
    <xsd:element name="PublishingExpirationDate" ma:index="9" nillable="true" ma:displayName="スケジュールの終了日" ma:description="[スケジュールの終了日] は、発行機能により作成されたサイト列です。このページがサイトの閲覧者に表示されなくなる日時を示すために使われます。" ma:hidden="true"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604f3def-9706-4e0d-bd6a-1976fe0d2b8b" elementFormDefault="qualified">
    <xsd:import namespace="http://schemas.microsoft.com/office/2006/documentManagement/types"/>
    <xsd:import namespace="http://schemas.microsoft.com/office/infopath/2007/PartnerControls"/>
    <xsd:element name="_x4e26__x3073__x9806_" ma:index="10" nillable="true" ma:displayName="並び順" ma:internalName="_x4e26__x3073__x9806_">
      <xsd:simpleType>
        <xsd:restriction base="dms:Number"/>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ma:readOnly="true"/>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_x4e26__x3073__x9806_ xmlns="604f3def-9706-4e0d-bd6a-1976fe0d2b8b">20</_x4e26__x3073__x9806_>
  </documentManagement>
</p:properties>
</file>

<file path=customXml/itemProps1.xml><?xml version="1.0" encoding="utf-8"?>
<ds:datastoreItem xmlns:ds="http://schemas.openxmlformats.org/officeDocument/2006/customXml" ds:itemID="{4FD58DF1-7F2D-4A78-A0D0-9BEB7DDA2E8A}">
  <ds:schemaRefs>
    <ds:schemaRef ds:uri="http://schemas.microsoft.com/sharepoint/v3/contenttype/forms"/>
  </ds:schemaRefs>
</ds:datastoreItem>
</file>

<file path=customXml/itemProps2.xml><?xml version="1.0" encoding="utf-8"?>
<ds:datastoreItem xmlns:ds="http://schemas.openxmlformats.org/officeDocument/2006/customXml" ds:itemID="{EDDDD063-967B-4741-842F-AEE2739EC6E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604f3def-9706-4e0d-bd6a-1976fe0d2b8b"/>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D3D0F47F-1DE2-454F-9139-BD8C15555E05}">
  <ds:schemaRefs>
    <ds:schemaRef ds:uri="http://purl.org/dc/elements/1.1/"/>
    <ds:schemaRef ds:uri="http://schemas.microsoft.com/office/2006/metadata/properties"/>
    <ds:schemaRef ds:uri="http://purl.org/dc/terms/"/>
    <ds:schemaRef ds:uri="http://schemas.openxmlformats.org/package/2006/metadata/core-properties"/>
    <ds:schemaRef ds:uri="http://schemas.microsoft.com/sharepoint/v3"/>
    <ds:schemaRef ds:uri="http://schemas.microsoft.com/office/2006/documentManagement/types"/>
    <ds:schemaRef ds:uri="http://schemas.microsoft.com/office/infopath/2007/PartnerControls"/>
    <ds:schemaRef ds:uri="604f3def-9706-4e0d-bd6a-1976fe0d2b8b"/>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Office Theme</Template>
  <TotalTime>665</TotalTime>
  <Words>701</Words>
  <Application>Microsoft Office PowerPoint</Application>
  <PresentationFormat>ユーザー設定</PresentationFormat>
  <Paragraphs>31</Paragraphs>
  <Slides>1</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vt:i4>
      </vt:variant>
    </vt:vector>
  </HeadingPairs>
  <TitlesOfParts>
    <vt:vector size="6" baseType="lpstr">
      <vt:lpstr>Meiryo UI</vt:lpstr>
      <vt:lpstr>メイリオ</vt:lpstr>
      <vt:lpstr>游ゴシック</vt:lpstr>
      <vt:lpstr>Arial</vt:lpstr>
      <vt:lpstr>Office テーマ</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Takeshi Shimizu</dc:creator>
  <cp:lastModifiedBy>USHIODA MASAMUNE / 潮田 政宗</cp:lastModifiedBy>
  <cp:revision>100</cp:revision>
  <cp:lastPrinted>2020-09-25T00:23:57Z</cp:lastPrinted>
  <dcterms:created xsi:type="dcterms:W3CDTF">2018-12-05T07:38:28Z</dcterms:created>
  <dcterms:modified xsi:type="dcterms:W3CDTF">2022-07-13T06:23:15Z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0x010100DB0FB9FB86FEE14F88167A3D697F7AF3</vt:lpwstr>
  </property>
</Properties>
</file>