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2D99"/>
    <a:srgbClr val="1E1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74" autoAdjust="0"/>
    <p:restoredTop sz="94660"/>
  </p:normalViewPr>
  <p:slideViewPr>
    <p:cSldViewPr snapToGrid="0">
      <p:cViewPr varScale="1">
        <p:scale>
          <a:sx n="73" d="100"/>
          <a:sy n="73" d="100"/>
        </p:scale>
        <p:origin x="7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A350B71-4CF2-42BA-975B-8D03D7CEDA13}" type="datetimeFigureOut">
              <a:rPr kumimoji="1" lang="ja-JP" altLang="en-US" smtClean="0"/>
              <a:t>2022/7/13</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931A197-D2BC-4546-AC17-9E7537DDA2A2}" type="slidenum">
              <a:rPr kumimoji="1" lang="ja-JP" altLang="en-US" smtClean="0"/>
              <a:t>‹#›</a:t>
            </a:fld>
            <a:endParaRPr kumimoji="1" lang="ja-JP" altLang="en-US"/>
          </a:p>
        </p:txBody>
      </p:sp>
    </p:spTree>
    <p:extLst>
      <p:ext uri="{BB962C8B-B14F-4D97-AF65-F5344CB8AC3E}">
        <p14:creationId xmlns:p14="http://schemas.microsoft.com/office/powerpoint/2010/main" val="4008461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2789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999505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a:extLst>
              <a:ext uri="{FF2B5EF4-FFF2-40B4-BE49-F238E27FC236}">
                <a16:creationId xmlns:a16="http://schemas.microsoft.com/office/drawing/2014/main" id="{E8D090F0-19F3-4694-8BE3-2DFE331683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0" y="3866788"/>
            <a:ext cx="7574721" cy="6825025"/>
          </a:xfrm>
          <a:prstGeom prst="rect">
            <a:avLst/>
          </a:prstGeom>
        </p:spPr>
      </p:pic>
      <p:sp>
        <p:nvSpPr>
          <p:cNvPr id="4" name="正方形/長方形 3">
            <a:extLst>
              <a:ext uri="{FF2B5EF4-FFF2-40B4-BE49-F238E27FC236}">
                <a16:creationId xmlns:a16="http://schemas.microsoft.com/office/drawing/2014/main" id="{789F9DE1-FEE9-46ED-9CA3-CE99BA1BFC7F}"/>
              </a:ext>
            </a:extLst>
          </p:cNvPr>
          <p:cNvSpPr/>
          <p:nvPr/>
        </p:nvSpPr>
        <p:spPr>
          <a:xfrm>
            <a:off x="0" y="8639829"/>
            <a:ext cx="7574721" cy="178587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4901" y="35923"/>
            <a:ext cx="7599100" cy="492443"/>
          </a:xfrm>
          <a:prstGeom prst="rect">
            <a:avLst/>
          </a:prstGeom>
          <a:noFill/>
        </p:spPr>
        <p:txBody>
          <a:bodyPr wrap="square" lIns="0" tIns="0" rIns="0" bIns="0" rtlCol="0">
            <a:spAutoFit/>
          </a:bodyPr>
          <a:lstStyle/>
          <a:p>
            <a:pPr algn="ctr"/>
            <a:r>
              <a:rPr lang="ja-JP" altLang="en-US" sz="3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次世代の基礎医学研究を担うあなたへ</a:t>
            </a:r>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3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504714" y="1233840"/>
            <a:ext cx="7545790" cy="369332"/>
          </a:xfrm>
          <a:prstGeom prst="rect">
            <a:avLst/>
          </a:prstGeom>
          <a:noFill/>
        </p:spPr>
        <p:txBody>
          <a:bodyPr wrap="square" lIns="0" tIns="0" rIns="0" bIns="0" rtlCol="0">
            <a:spAutoFit/>
          </a:bodyPr>
          <a:lstStyle/>
          <a:p>
            <a:r>
              <a:rPr lang="ja-JP" altLang="en-US" b="1" dirty="0">
                <a:latin typeface="Meiryo UI" panose="020B0604030504040204" pitchFamily="50" charset="-128"/>
                <a:ea typeface="Meiryo UI" panose="020B0604030504040204" pitchFamily="50" charset="-128"/>
              </a:rPr>
              <a:t>日時：令和</a:t>
            </a:r>
            <a:r>
              <a:rPr lang="en-US" altLang="ja-JP" sz="2400" b="1" dirty="0">
                <a:latin typeface="Meiryo UI" panose="020B0604030504040204" pitchFamily="50" charset="-128"/>
                <a:ea typeface="Meiryo UI" panose="020B0604030504040204" pitchFamily="50" charset="-128"/>
              </a:rPr>
              <a:t>4</a:t>
            </a:r>
            <a:r>
              <a:rPr lang="ja-JP" altLang="en-US" b="1" dirty="0">
                <a:latin typeface="Meiryo UI" panose="020B0604030504040204" pitchFamily="50" charset="-128"/>
                <a:ea typeface="Meiryo UI" panose="020B0604030504040204" pitchFamily="50" charset="-128"/>
              </a:rPr>
              <a:t>年</a:t>
            </a:r>
            <a:r>
              <a:rPr lang="en-US" altLang="ja-JP" sz="2400" b="1" dirty="0">
                <a:latin typeface="Meiryo UI" panose="020B0604030504040204" pitchFamily="50" charset="-128"/>
                <a:ea typeface="Meiryo UI" panose="020B0604030504040204" pitchFamily="50" charset="-128"/>
              </a:rPr>
              <a:t>7</a:t>
            </a:r>
            <a:r>
              <a:rPr lang="ja-JP" altLang="en-US" b="1" spc="-1000"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16</a:t>
            </a:r>
            <a:r>
              <a:rPr lang="ja-JP" altLang="en-US" b="1" spc="-1000" dirty="0">
                <a:latin typeface="Meiryo UI" panose="020B0604030504040204" pitchFamily="50" charset="-128"/>
                <a:ea typeface="Meiryo UI" panose="020B0604030504040204" pitchFamily="50" charset="-128"/>
              </a:rPr>
              <a:t> 日</a:t>
            </a:r>
            <a:r>
              <a:rPr lang="ja-JP" altLang="en-US" b="1" dirty="0">
                <a:latin typeface="Meiryo UI" panose="020B0604030504040204" pitchFamily="50" charset="-128"/>
                <a:ea typeface="Meiryo UI" panose="020B0604030504040204" pitchFamily="50" charset="-128"/>
              </a:rPr>
              <a:t>（土）</a:t>
            </a:r>
            <a:r>
              <a:rPr lang="en-US" altLang="ja-JP" b="1" dirty="0">
                <a:latin typeface="Meiryo UI" panose="020B0604030504040204" pitchFamily="50" charset="-128"/>
                <a:ea typeface="Meiryo UI" panose="020B0604030504040204" pitchFamily="50" charset="-128"/>
              </a:rPr>
              <a:t>17</a:t>
            </a:r>
            <a:r>
              <a:rPr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00</a:t>
            </a:r>
            <a:r>
              <a:rPr lang="ja-JP" altLang="en-US" b="1" dirty="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78043" y="10473314"/>
            <a:ext cx="5199566" cy="184666"/>
          </a:xfrm>
          <a:prstGeom prst="rect">
            <a:avLst/>
          </a:prstGeom>
          <a:noFill/>
        </p:spPr>
        <p:txBody>
          <a:bodyPr wrap="square" lIns="0" tIns="0" rIns="0" bIns="0" rtlCol="0">
            <a:spAutoFit/>
          </a:bodyPr>
          <a:lstStyle/>
          <a:p>
            <a:r>
              <a:rPr lang="ja-JP" altLang="en-US" sz="1200" dirty="0">
                <a:latin typeface="Meiryo UI" panose="020B0604030504040204" pitchFamily="50" charset="-128"/>
                <a:ea typeface="Meiryo UI" panose="020B0604030504040204" pitchFamily="50" charset="-128"/>
              </a:rPr>
              <a:t>共催： </a:t>
            </a:r>
            <a:r>
              <a:rPr lang="en-US" altLang="ja-JP" sz="1200" dirty="0">
                <a:latin typeface="Meiryo UI" panose="020B0604030504040204" pitchFamily="50" charset="-128"/>
                <a:ea typeface="Meiryo UI" panose="020B0604030504040204" pitchFamily="50" charset="-128"/>
              </a:rPr>
              <a:t>Clinical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Basic Research Forum / </a:t>
            </a:r>
            <a:r>
              <a:rPr lang="ja-JP" altLang="en-US" sz="1200" dirty="0">
                <a:latin typeface="Meiryo UI" panose="020B0604030504040204" pitchFamily="50" charset="-128"/>
                <a:ea typeface="Meiryo UI" panose="020B0604030504040204" pitchFamily="50" charset="-128"/>
              </a:rPr>
              <a:t>第一三共株式会社</a:t>
            </a:r>
            <a:endParaRPr kumimoji="1" lang="ja-JP" altLang="en-US" sz="1200" dirty="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3686" y="8559814"/>
            <a:ext cx="7559675" cy="36575"/>
          </a:xfrm>
          <a:prstGeom prst="rect">
            <a:avLst/>
          </a:prstGeom>
        </p:spPr>
      </p:pic>
      <p:cxnSp>
        <p:nvCxnSpPr>
          <p:cNvPr id="39" name="直線コネクタ 38"/>
          <p:cNvCxnSpPr>
            <a:cxnSpLocks/>
          </p:cNvCxnSpPr>
          <p:nvPr/>
        </p:nvCxnSpPr>
        <p:spPr>
          <a:xfrm>
            <a:off x="6507" y="1201153"/>
            <a:ext cx="7577692" cy="15804"/>
          </a:xfrm>
          <a:prstGeom prst="line">
            <a:avLst/>
          </a:prstGeom>
          <a:ln w="9525">
            <a:solidFill>
              <a:srgbClr val="0C2D8D"/>
            </a:solidFill>
            <a:prstDash val="sysDot"/>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FFCB84C0-AEC5-4958-9EBC-2EF2DCBF5D95}"/>
              </a:ext>
            </a:extLst>
          </p:cNvPr>
          <p:cNvSpPr txBox="1"/>
          <p:nvPr/>
        </p:nvSpPr>
        <p:spPr>
          <a:xfrm>
            <a:off x="6507" y="409968"/>
            <a:ext cx="7538267" cy="492443"/>
          </a:xfrm>
          <a:prstGeom prst="rect">
            <a:avLst/>
          </a:prstGeom>
          <a:noFill/>
        </p:spPr>
        <p:txBody>
          <a:bodyPr wrap="square" lIns="0" tIns="0" rIns="0" bIns="0" rtlCol="0">
            <a:spAutoFit/>
          </a:bodyPr>
          <a:lstStyle/>
          <a:p>
            <a:pPr algn="ctr"/>
            <a:r>
              <a:rPr lang="ja-JP" altLang="en-US" sz="3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第</a:t>
            </a:r>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11</a:t>
            </a:r>
            <a:r>
              <a:rPr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回</a:t>
            </a:r>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Clinical &amp; Basic Research Forum</a:t>
            </a:r>
            <a:endParaRPr lang="ja-JP" altLang="en-US" sz="3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AC19C2E5-8F9F-4FA5-AEF0-664A11974F3C}"/>
              </a:ext>
            </a:extLst>
          </p:cNvPr>
          <p:cNvSpPr txBox="1"/>
          <p:nvPr/>
        </p:nvSpPr>
        <p:spPr>
          <a:xfrm>
            <a:off x="1503919" y="1623200"/>
            <a:ext cx="6648306" cy="461665"/>
          </a:xfrm>
          <a:prstGeom prst="rect">
            <a:avLst/>
          </a:prstGeom>
          <a:noFill/>
        </p:spPr>
        <p:txBody>
          <a:bodyPr wrap="square" lIns="0" tIns="0" rIns="0" bIns="0" rtlCol="0">
            <a:spAutoFit/>
          </a:bodyPr>
          <a:lstStyle/>
          <a:p>
            <a:r>
              <a:rPr lang="ja-JP" altLang="en-US" b="1" dirty="0">
                <a:latin typeface="Meiryo UI" panose="020B0604030504040204" pitchFamily="50" charset="-128"/>
                <a:ea typeface="Meiryo UI" panose="020B0604030504040204" pitchFamily="50" charset="-128"/>
              </a:rPr>
              <a:t>会場：ホテル ザ マンハッタン</a:t>
            </a:r>
            <a:endParaRPr lang="en-US" altLang="ja-JP"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メイリオ" pitchFamily="50" charset="-128"/>
              </a:rPr>
              <a:t>　　　　　　　　千葉県千葉市美浜区ひび野</a:t>
            </a:r>
            <a:r>
              <a:rPr lang="en-US" altLang="ja-JP" sz="1200" b="1" dirty="0">
                <a:latin typeface="Meiryo UI" panose="020B0604030504040204" pitchFamily="50" charset="-128"/>
                <a:ea typeface="Meiryo UI" panose="020B0604030504040204" pitchFamily="50" charset="-128"/>
                <a:cs typeface="メイリオ" pitchFamily="50" charset="-128"/>
              </a:rPr>
              <a:t>2-10-1</a:t>
            </a:r>
            <a:r>
              <a:rPr lang="ja-JP" altLang="en-US" sz="1200" b="1" dirty="0">
                <a:latin typeface="Meiryo UI" panose="020B0604030504040204" pitchFamily="50" charset="-128"/>
                <a:ea typeface="Meiryo UI" panose="020B0604030504040204" pitchFamily="50" charset="-128"/>
                <a:cs typeface="メイリオ" pitchFamily="50" charset="-128"/>
              </a:rPr>
              <a:t>　</a:t>
            </a:r>
            <a:r>
              <a:rPr lang="en-US" altLang="ja-JP" sz="1200" b="1" dirty="0">
                <a:latin typeface="Meiryo UI" panose="020B0604030504040204" pitchFamily="50" charset="-128"/>
                <a:ea typeface="Meiryo UI" panose="020B0604030504040204" pitchFamily="50" charset="-128"/>
                <a:cs typeface="メイリオ" pitchFamily="50" charset="-128"/>
              </a:rPr>
              <a:t>TEL</a:t>
            </a:r>
            <a:r>
              <a:rPr lang="ja-JP" altLang="en-US" sz="1200" b="1" dirty="0">
                <a:latin typeface="Meiryo UI" panose="020B0604030504040204" pitchFamily="50" charset="-128"/>
                <a:ea typeface="Meiryo UI" panose="020B0604030504040204" pitchFamily="50" charset="-128"/>
                <a:cs typeface="メイリオ" pitchFamily="50" charset="-128"/>
              </a:rPr>
              <a:t>：</a:t>
            </a:r>
            <a:r>
              <a:rPr lang="en-US" altLang="ja-JP" sz="1200" b="1" dirty="0">
                <a:latin typeface="Meiryo UI" panose="020B0604030504040204" pitchFamily="50" charset="-128"/>
                <a:ea typeface="Meiryo UI" panose="020B0604030504040204" pitchFamily="50" charset="-128"/>
                <a:cs typeface="メイリオ" pitchFamily="50" charset="-128"/>
              </a:rPr>
              <a:t>043-275-1111</a:t>
            </a:r>
            <a:endParaRPr kumimoji="1" lang="ja-JP" altLang="en-US" sz="1200" b="1"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289DA340-7329-4271-B0F4-6D79F432C5B3}"/>
              </a:ext>
            </a:extLst>
          </p:cNvPr>
          <p:cNvSpPr/>
          <p:nvPr/>
        </p:nvSpPr>
        <p:spPr>
          <a:xfrm>
            <a:off x="6507" y="2158281"/>
            <a:ext cx="7538266" cy="263380"/>
          </a:xfrm>
          <a:prstGeom prst="rect">
            <a:avLst/>
          </a:prstGeom>
          <a:solidFill>
            <a:srgbClr val="302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i="1" dirty="0">
                <a:latin typeface="Meiryo UI" panose="020B0604030504040204" pitchFamily="50" charset="-128"/>
                <a:ea typeface="Meiryo UI" panose="020B0604030504040204" pitchFamily="50" charset="-128"/>
              </a:rPr>
              <a:t>PROGRAM</a:t>
            </a:r>
            <a:endParaRPr kumimoji="1" lang="ja-JP" altLang="en-US" b="1" i="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690A647-540C-4547-AAB2-25A080CD1F92}"/>
              </a:ext>
            </a:extLst>
          </p:cNvPr>
          <p:cNvSpPr txBox="1"/>
          <p:nvPr/>
        </p:nvSpPr>
        <p:spPr>
          <a:xfrm>
            <a:off x="182352" y="2494980"/>
            <a:ext cx="2370934"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開会の辞</a:t>
            </a:r>
            <a:r>
              <a:rPr lang="en-US" altLang="ja-JP" sz="1200" b="1" dirty="0">
                <a:latin typeface="Meiryo UI" panose="020B0604030504040204" pitchFamily="50" charset="-128"/>
                <a:ea typeface="Meiryo UI" panose="020B0604030504040204" pitchFamily="50" charset="-128"/>
              </a:rPr>
              <a:t>】17</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00</a:t>
            </a:r>
            <a:r>
              <a:rPr lang="ja-JP" altLang="en-US"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EE96B78-785D-4645-B764-94A379559BFB}"/>
              </a:ext>
            </a:extLst>
          </p:cNvPr>
          <p:cNvSpPr txBox="1"/>
          <p:nvPr/>
        </p:nvSpPr>
        <p:spPr>
          <a:xfrm>
            <a:off x="1010998" y="8212695"/>
            <a:ext cx="6353438" cy="307777"/>
          </a:xfrm>
          <a:prstGeom prst="rect">
            <a:avLst/>
          </a:prstGeom>
          <a:noFill/>
        </p:spPr>
        <p:txBody>
          <a:bodyPr wrap="square" rtlCol="0">
            <a:spAutoFit/>
          </a:bodyPr>
          <a:lstStyle/>
          <a:p>
            <a:pPr algn="r"/>
            <a:r>
              <a:rPr lang="zh-CN"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千葉大学医学部附属病院 血液内科 診療教授　</a:t>
            </a:r>
            <a:r>
              <a:rPr lang="zh-CN"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堺田 惠美子 </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先生</a:t>
            </a:r>
            <a:endParaRPr kumimoji="1" lang="ja-JP" altLang="en-US" sz="1200" b="1" dirty="0">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8BEC41E0-3D0D-4CF5-B35E-DB865812F6DF}"/>
              </a:ext>
            </a:extLst>
          </p:cNvPr>
          <p:cNvSpPr txBox="1"/>
          <p:nvPr/>
        </p:nvSpPr>
        <p:spPr>
          <a:xfrm>
            <a:off x="175845" y="2850711"/>
            <a:ext cx="1800666"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症例報告</a:t>
            </a:r>
            <a:r>
              <a:rPr lang="en-US" altLang="ja-JP" sz="1200" b="1" dirty="0">
                <a:latin typeface="Meiryo UI" panose="020B0604030504040204" pitchFamily="50" charset="-128"/>
                <a:ea typeface="Meiryo UI" panose="020B0604030504040204" pitchFamily="50" charset="-128"/>
              </a:rPr>
              <a:t>】17</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05</a:t>
            </a:r>
            <a:r>
              <a:rPr lang="ja-JP" altLang="en-US"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A3E158B4-7FAB-47DB-950A-B4D4724B2398}"/>
              </a:ext>
            </a:extLst>
          </p:cNvPr>
          <p:cNvSpPr txBox="1"/>
          <p:nvPr/>
        </p:nvSpPr>
        <p:spPr>
          <a:xfrm>
            <a:off x="175845" y="4053137"/>
            <a:ext cx="2293035"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研究報告</a:t>
            </a:r>
            <a:r>
              <a:rPr lang="en-US" altLang="ja-JP" sz="1200" b="1" dirty="0">
                <a:latin typeface="Meiryo UI" panose="020B0604030504040204" pitchFamily="50" charset="-128"/>
                <a:ea typeface="Meiryo UI" panose="020B0604030504040204" pitchFamily="50" charset="-128"/>
              </a:rPr>
              <a:t>】17</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20</a:t>
            </a:r>
            <a:r>
              <a:rPr lang="ja-JP" altLang="en-US"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8898D44-67B0-470C-AAA4-7BF58CF91679}"/>
              </a:ext>
            </a:extLst>
          </p:cNvPr>
          <p:cNvSpPr txBox="1"/>
          <p:nvPr/>
        </p:nvSpPr>
        <p:spPr>
          <a:xfrm>
            <a:off x="175318" y="5310566"/>
            <a:ext cx="2455340"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特別講演</a:t>
            </a:r>
            <a:r>
              <a:rPr lang="en-US" altLang="ja-JP" sz="1200" b="1" dirty="0">
                <a:latin typeface="Meiryo UI" panose="020B0604030504040204" pitchFamily="50" charset="-128"/>
                <a:ea typeface="Meiryo UI" panose="020B0604030504040204" pitchFamily="50" charset="-128"/>
              </a:rPr>
              <a:t>Ⅰ】17</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45</a:t>
            </a:r>
            <a:r>
              <a:rPr lang="ja-JP" altLang="en-US"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F12D971F-C343-4E15-B26E-8449A0C7E205}"/>
              </a:ext>
            </a:extLst>
          </p:cNvPr>
          <p:cNvSpPr txBox="1"/>
          <p:nvPr/>
        </p:nvSpPr>
        <p:spPr>
          <a:xfrm>
            <a:off x="160944" y="6801557"/>
            <a:ext cx="2631493"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特別講演</a:t>
            </a:r>
            <a:r>
              <a:rPr lang="en-US" altLang="ja-JP" sz="1200" b="1" dirty="0">
                <a:latin typeface="Meiryo UI" panose="020B0604030504040204" pitchFamily="50" charset="-128"/>
                <a:ea typeface="Meiryo UI" panose="020B0604030504040204" pitchFamily="50" charset="-128"/>
              </a:rPr>
              <a:t>Ⅱ】18</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D639F43A-CC7F-4DE6-AD42-AEABF360ED2A}"/>
              </a:ext>
            </a:extLst>
          </p:cNvPr>
          <p:cNvSpPr txBox="1"/>
          <p:nvPr/>
        </p:nvSpPr>
        <p:spPr>
          <a:xfrm>
            <a:off x="168466" y="8185098"/>
            <a:ext cx="1739877"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閉会の辞</a:t>
            </a:r>
            <a:r>
              <a:rPr lang="en-US" altLang="ja-JP" sz="1200" b="1" dirty="0">
                <a:latin typeface="Meiryo UI" panose="020B0604030504040204" pitchFamily="50" charset="-128"/>
                <a:ea typeface="Meiryo UI" panose="020B0604030504040204" pitchFamily="50" charset="-128"/>
              </a:rPr>
              <a:t>】19</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BC66476D-705E-4DB9-B556-F7E5544FBACC}"/>
              </a:ext>
            </a:extLst>
          </p:cNvPr>
          <p:cNvSpPr/>
          <p:nvPr/>
        </p:nvSpPr>
        <p:spPr>
          <a:xfrm>
            <a:off x="-66275" y="8655062"/>
            <a:ext cx="7538267" cy="307777"/>
          </a:xfrm>
          <a:prstGeom prst="rect">
            <a:avLst/>
          </a:prstGeom>
        </p:spPr>
        <p:txBody>
          <a:bodyPr wrap="square">
            <a:spAutoFit/>
          </a:bodyPr>
          <a:lstStyle/>
          <a:p>
            <a:r>
              <a:rPr lang="en-US" altLang="ja-JP" sz="1400" b="1" kern="100" dirty="0">
                <a:solidFill>
                  <a:srgbClr val="000000"/>
                </a:solidFill>
                <a:latin typeface="Meiryo UI" panose="020B0604030504040204" pitchFamily="50" charset="-128"/>
                <a:ea typeface="Meiryo UI" panose="020B0604030504040204" pitchFamily="50" charset="-128"/>
                <a:cs typeface="メイリオ" pitchFamily="50" charset="-128"/>
              </a:rPr>
              <a:t>【</a:t>
            </a:r>
            <a:r>
              <a:rPr lang="ja-JP"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落谷 孝広 先生ご略歴・ご紹介文</a:t>
            </a:r>
            <a:r>
              <a:rPr lang="en-US" altLang="ja-JP" sz="1400" b="1" kern="100" dirty="0">
                <a:solidFill>
                  <a:srgbClr val="000000"/>
                </a:solidFill>
                <a:latin typeface="Meiryo UI" panose="020B0604030504040204" pitchFamily="50" charset="-128"/>
                <a:ea typeface="Meiryo UI" panose="020B0604030504040204" pitchFamily="50" charset="-128"/>
                <a:cs typeface="メイリオ" pitchFamily="50" charset="-128"/>
              </a:rPr>
              <a:t>】</a:t>
            </a:r>
            <a:r>
              <a:rPr lang="ja-JP" altLang="en-US" sz="1400" kern="100" dirty="0">
                <a:solidFill>
                  <a:srgbClr val="000000"/>
                </a:solidFill>
                <a:latin typeface="Meiryo UI" panose="020B0604030504040204" pitchFamily="50" charset="-128"/>
                <a:ea typeface="Meiryo UI" panose="020B0604030504040204" pitchFamily="50" charset="-128"/>
                <a:cs typeface="メイリオ" pitchFamily="50" charset="-128"/>
              </a:rPr>
              <a:t>　</a:t>
            </a:r>
            <a:endParaRPr lang="ja-JP" altLang="en-US" sz="14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9950CD94-30C7-46C1-9B11-99868E96BC95}"/>
              </a:ext>
            </a:extLst>
          </p:cNvPr>
          <p:cNvSpPr txBox="1"/>
          <p:nvPr/>
        </p:nvSpPr>
        <p:spPr>
          <a:xfrm>
            <a:off x="23686" y="8905359"/>
            <a:ext cx="7574721" cy="1477328"/>
          </a:xfrm>
          <a:prstGeom prst="rect">
            <a:avLst/>
          </a:prstGeom>
          <a:noFill/>
        </p:spPr>
        <p:txBody>
          <a:bodyPr wrap="square" rtlCol="0">
            <a:spAutoFit/>
          </a:bodyPr>
          <a:lstStyle/>
          <a:p>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1988</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年：大阪大学大学院博士課程修了（医学博士）、同年大阪大学細胞工学センター文部教官助手、</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1991</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年：米国ラホヤがん研究所（現・</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SF</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バーナム医学研究所）ポストドクトラルフェロー、</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1992</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年：国立がんセンター研究所主任研究員、その後、同分子腫瘍学部室長、がん転移研究室独立室長を経て、</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2010</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国立がん研究センター研究所分子細胞治療研究分野、分野長、</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2018</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年よりプロジェクトリーダー、</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2019</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年より客員研究員となる。</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2018</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4</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月より現職</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東京医科大学 医学総合研究所 分子細胞治療研究部門 教授。早稲田大学客員教授、星薬科大学客員教授、昭和大学歯学部客員教授、慶應大学薬学部客員教授を兼任。</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2017</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年より国立台湾大学の特別教授に就任。また、</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2018</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年より国立医薬品食品衛生研究所の客員研究員に就任。この間、井上財団研究奨励賞、国立がんセンター田宮賞、日経</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BP</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技術賞、日本再生医療学会優秀演題賞</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回、日本人工臓器学会オリジナル賞などを受賞。また平成</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30</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年度、文部科学省ナノテクノロジープラットフォーム「秀でた利用成果」優秀賞を受賞。平成</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31</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4</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月</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ISEV2019</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にて</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Special Achievement Award</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を受賞。令和元年度　高松宮妃癌研究基金学術賞受賞。現在、日本癌学会評議員、日本血管生物医学会評議員、</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JSEV</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（日本細胞外小胞学会）理事長、エクソソーム国際協会のオフィシャルジャーナル</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JEV</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の</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Associate Editor, Cancer Science</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の</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Associate Editor</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など学会・研究会の役員を務める。</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Web of Science </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が発表する世界の論文高引用率研究者１％に</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2019</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2020</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2021</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年と</a:t>
            </a:r>
            <a:r>
              <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rPr>
              <a:t>3</a:t>
            </a:r>
            <a:r>
              <a:rPr lang="ja-JP" altLang="en-US" sz="900" kern="100" dirty="0">
                <a:solidFill>
                  <a:srgbClr val="000000"/>
                </a:solidFill>
                <a:latin typeface="Meiryo UI" panose="020B0604030504040204" pitchFamily="50" charset="-128"/>
                <a:ea typeface="Meiryo UI" panose="020B0604030504040204" pitchFamily="50" charset="-128"/>
                <a:cs typeface="メイリオ" pitchFamily="50" charset="-128"/>
              </a:rPr>
              <a:t>年連続で選ばれる。</a:t>
            </a:r>
            <a:endParaRPr lang="en-US" altLang="ja-JP" sz="900" kern="100" dirty="0">
              <a:solidFill>
                <a:srgbClr val="000000"/>
              </a:solidFill>
              <a:latin typeface="Meiryo UI" panose="020B0604030504040204" pitchFamily="50" charset="-128"/>
              <a:ea typeface="Meiryo UI" panose="020B0604030504040204" pitchFamily="50" charset="-128"/>
              <a:cs typeface="メイリオ" pitchFamily="50" charset="-128"/>
            </a:endParaRPr>
          </a:p>
        </p:txBody>
      </p:sp>
      <p:sp>
        <p:nvSpPr>
          <p:cNvPr id="13" name="正方形/長方形 12">
            <a:extLst>
              <a:ext uri="{FF2B5EF4-FFF2-40B4-BE49-F238E27FC236}">
                <a16:creationId xmlns:a16="http://schemas.microsoft.com/office/drawing/2014/main" id="{E7088D62-E3C5-4F53-99F8-C19BD333FA76}"/>
              </a:ext>
            </a:extLst>
          </p:cNvPr>
          <p:cNvSpPr/>
          <p:nvPr/>
        </p:nvSpPr>
        <p:spPr>
          <a:xfrm>
            <a:off x="478301" y="3061891"/>
            <a:ext cx="6893171" cy="1062855"/>
          </a:xfrm>
          <a:prstGeom prst="rect">
            <a:avLst/>
          </a:prstGeom>
        </p:spPr>
        <p:txBody>
          <a:bodyPr wrap="square">
            <a:spAutoFit/>
          </a:bodyPr>
          <a:lstStyle/>
          <a:p>
            <a:pPr lvl="0" algn="r">
              <a:lnSpc>
                <a:spcPct val="150000"/>
              </a:lnSpc>
            </a:pP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座長　　　　　</a:t>
            </a:r>
            <a:r>
              <a:rPr lang="zh-CN"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国際医療福祉大学</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　</a:t>
            </a:r>
            <a:r>
              <a:rPr lang="zh-CN"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血液内科学</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　</a:t>
            </a:r>
            <a:r>
              <a:rPr lang="zh-CN"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主任教授</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　</a:t>
            </a:r>
            <a:r>
              <a:rPr lang="zh-CN"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中世古</a:t>
            </a:r>
            <a:r>
              <a:rPr lang="ja-JP"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 </a:t>
            </a:r>
            <a:r>
              <a:rPr lang="zh-CN"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知昭</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 先生</a:t>
            </a:r>
            <a:endParaRPr lang="en-US" altLang="ja-JP" sz="1200" b="1" kern="100" dirty="0">
              <a:solidFill>
                <a:srgbClr val="000000"/>
              </a:solidFill>
              <a:highlight>
                <a:srgbClr val="FFFF00"/>
              </a:highlight>
              <a:latin typeface="Meiryo UI" panose="020B0604030504040204" pitchFamily="50" charset="-128"/>
              <a:ea typeface="Meiryo UI" panose="020B0604030504040204" pitchFamily="50" charset="-128"/>
              <a:cs typeface="メイリオ" pitchFamily="50" charset="-128"/>
              <a:sym typeface="Wingdings" pitchFamily="2" charset="2"/>
            </a:endParaRPr>
          </a:p>
          <a:p>
            <a:pPr algn="ctr">
              <a:lnSpc>
                <a:spcPct val="150000"/>
              </a:lnSpc>
              <a:spcAft>
                <a:spcPts val="0"/>
              </a:spcAft>
            </a:pPr>
            <a:r>
              <a:rPr lang="ja-JP" altLang="en-US" sz="1600" b="1" kern="100" dirty="0">
                <a:solidFill>
                  <a:srgbClr val="000000"/>
                </a:solidFill>
                <a:latin typeface="Meiryo UI" panose="020B0604030504040204" pitchFamily="50" charset="-128"/>
                <a:ea typeface="Meiryo UI" panose="020B0604030504040204" pitchFamily="50" charset="-128"/>
                <a:cs typeface="メイリオ" pitchFamily="50" charset="-128"/>
              </a:rPr>
              <a:t>「慢性好中球性白血病の病型移行と急性転化に関与する原因遺伝子の探索」</a:t>
            </a:r>
            <a:endParaRPr lang="en-US" altLang="ja-JP" sz="1600" b="1" kern="100" dirty="0">
              <a:solidFill>
                <a:srgbClr val="000000"/>
              </a:solidFill>
              <a:latin typeface="Meiryo UI" panose="020B0604030504040204" pitchFamily="50" charset="-128"/>
              <a:ea typeface="Meiryo UI" panose="020B0604030504040204" pitchFamily="50" charset="-128"/>
              <a:cs typeface="メイリオ" pitchFamily="50" charset="-128"/>
            </a:endParaRPr>
          </a:p>
          <a:p>
            <a:pPr algn="r">
              <a:lnSpc>
                <a:spcPct val="150000"/>
              </a:lnSpc>
              <a:spcAft>
                <a:spcPts val="0"/>
              </a:spcAft>
            </a:pP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　　　　　　　千葉大学医学部附属病院　血液内科　</a:t>
            </a:r>
            <a:r>
              <a:rPr lang="ja-JP"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鎌田　百合 </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先生</a:t>
            </a:r>
            <a:endParaRPr lang="en-US" altLang="ja-JP" sz="1200" b="1" kern="100" dirty="0">
              <a:solidFill>
                <a:srgbClr val="000000"/>
              </a:solidFill>
              <a:latin typeface="Meiryo UI" panose="020B0604030504040204" pitchFamily="50" charset="-128"/>
              <a:ea typeface="Meiryo UI" panose="020B0604030504040204" pitchFamily="50" charset="-128"/>
              <a:cs typeface="メイリオ" pitchFamily="50" charset="-128"/>
            </a:endParaRPr>
          </a:p>
        </p:txBody>
      </p:sp>
      <p:sp>
        <p:nvSpPr>
          <p:cNvPr id="14" name="正方形/長方形 13">
            <a:extLst>
              <a:ext uri="{FF2B5EF4-FFF2-40B4-BE49-F238E27FC236}">
                <a16:creationId xmlns:a16="http://schemas.microsoft.com/office/drawing/2014/main" id="{A563BA5D-4CCD-4FE8-8D56-A5AC66D9D789}"/>
              </a:ext>
            </a:extLst>
          </p:cNvPr>
          <p:cNvSpPr/>
          <p:nvPr/>
        </p:nvSpPr>
        <p:spPr>
          <a:xfrm>
            <a:off x="407963" y="4279037"/>
            <a:ext cx="6963509" cy="1023101"/>
          </a:xfrm>
          <a:prstGeom prst="rect">
            <a:avLst/>
          </a:prstGeom>
        </p:spPr>
        <p:txBody>
          <a:bodyPr wrap="square">
            <a:spAutoFit/>
          </a:bodyPr>
          <a:lstStyle/>
          <a:p>
            <a:pPr lvl="0" algn="r">
              <a:lnSpc>
                <a:spcPct val="150000"/>
              </a:lnSpc>
            </a:pPr>
            <a:r>
              <a:rPr lang="ja-JP" altLang="en-US" sz="1200" b="1" kern="100" dirty="0">
                <a:latin typeface="Meiryo UI" panose="020B0604030504040204" pitchFamily="50" charset="-128"/>
                <a:ea typeface="Meiryo UI" panose="020B0604030504040204" pitchFamily="50" charset="-128"/>
                <a:cs typeface="メイリオ" pitchFamily="50" charset="-128"/>
              </a:rPr>
              <a:t>　　座長　　　　　</a:t>
            </a:r>
            <a:r>
              <a:rPr lang="zh-TW" altLang="en-US" sz="1200" b="1" kern="100" dirty="0">
                <a:latin typeface="Meiryo UI" panose="020B0604030504040204" pitchFamily="50" charset="-128"/>
                <a:ea typeface="Meiryo UI" panose="020B0604030504040204" pitchFamily="50" charset="-128"/>
                <a:cs typeface="メイリオ" pitchFamily="50" charset="-128"/>
              </a:rPr>
              <a:t>千葉市立青葉病院　院長　</a:t>
            </a:r>
            <a:r>
              <a:rPr lang="zh-TW" altLang="en-US" sz="1400" b="1" kern="100" dirty="0">
                <a:latin typeface="Meiryo UI" panose="020B0604030504040204" pitchFamily="50" charset="-128"/>
                <a:ea typeface="Meiryo UI" panose="020B0604030504040204" pitchFamily="50" charset="-128"/>
                <a:cs typeface="メイリオ" pitchFamily="50" charset="-128"/>
              </a:rPr>
              <a:t>山本　恭平 </a:t>
            </a:r>
            <a:r>
              <a:rPr lang="zh-TW" altLang="en-US" sz="1200" b="1" kern="100" dirty="0">
                <a:latin typeface="Meiryo UI" panose="020B0604030504040204" pitchFamily="50" charset="-128"/>
                <a:ea typeface="Meiryo UI" panose="020B0604030504040204" pitchFamily="50" charset="-128"/>
                <a:cs typeface="メイリオ" pitchFamily="50" charset="-128"/>
              </a:rPr>
              <a:t>先生</a:t>
            </a:r>
            <a:endParaRPr lang="en-US" altLang="zh-TW" sz="1200" b="1" kern="100" dirty="0">
              <a:latin typeface="Meiryo UI" panose="020B0604030504040204" pitchFamily="50" charset="-128"/>
              <a:ea typeface="Meiryo UI" panose="020B0604030504040204" pitchFamily="50" charset="-128"/>
              <a:cs typeface="メイリオ" pitchFamily="50" charset="-128"/>
            </a:endParaRPr>
          </a:p>
          <a:p>
            <a:pPr lvl="0" algn="ctr">
              <a:lnSpc>
                <a:spcPct val="150000"/>
              </a:lnSpc>
            </a:pPr>
            <a:r>
              <a:rPr lang="ja-JP" altLang="en-US" sz="1600" b="1" kern="100" dirty="0">
                <a:latin typeface="Meiryo UI" panose="020B0604030504040204" pitchFamily="50" charset="-128"/>
                <a:ea typeface="Meiryo UI" panose="020B0604030504040204" pitchFamily="50" charset="-128"/>
                <a:cs typeface="メイリオ" pitchFamily="50" charset="-128"/>
              </a:rPr>
              <a:t>「</a:t>
            </a:r>
            <a:r>
              <a:rPr lang="ja-JP" altLang="en-US" sz="1600" b="1" kern="100" dirty="0">
                <a:latin typeface="メイリオ" pitchFamily="50" charset="-128"/>
                <a:ea typeface="メイリオ" pitchFamily="50" charset="-128"/>
                <a:cs typeface="メイリオ" pitchFamily="50" charset="-128"/>
              </a:rPr>
              <a:t>早老症ウェルナー症候群からヒト老化のメカニズムに迫る</a:t>
            </a:r>
            <a:r>
              <a:rPr lang="ja-JP" altLang="en-US" sz="1600" b="1" kern="100" dirty="0">
                <a:latin typeface="Meiryo UI" panose="020B0604030504040204" pitchFamily="50" charset="-128"/>
                <a:ea typeface="Meiryo UI" panose="020B0604030504040204" pitchFamily="50" charset="-128"/>
                <a:cs typeface="メイリオ" pitchFamily="50" charset="-128"/>
              </a:rPr>
              <a:t>」</a:t>
            </a:r>
            <a:endParaRPr lang="en-US" altLang="ja-JP" sz="1600" b="1" kern="100" dirty="0">
              <a:latin typeface="Meiryo UI" panose="020B0604030504040204" pitchFamily="50" charset="-128"/>
              <a:ea typeface="Meiryo UI" panose="020B0604030504040204" pitchFamily="50" charset="-128"/>
              <a:cs typeface="メイリオ" pitchFamily="50" charset="-128"/>
            </a:endParaRPr>
          </a:p>
          <a:p>
            <a:pPr lvl="0" algn="ctr">
              <a:lnSpc>
                <a:spcPct val="150000"/>
              </a:lnSpc>
            </a:pPr>
            <a:r>
              <a:rPr lang="ja-JP" altLang="en-US" sz="1200" b="1" kern="100" spc="-110" dirty="0">
                <a:latin typeface="Meiryo UI" panose="020B0604030504040204" pitchFamily="50" charset="-128"/>
                <a:ea typeface="Meiryo UI" panose="020B0604030504040204" pitchFamily="50" charset="-128"/>
                <a:cs typeface="メイリオ" pitchFamily="50" charset="-128"/>
              </a:rPr>
              <a:t>　　　　　　　　　　　　　　　　　　　　千葉大学大学院医学研究院  内分泌代謝・血液・老年内科学  講師　前澤　善朗 </a:t>
            </a:r>
            <a:r>
              <a:rPr lang="zh-CN" altLang="en-US" sz="1200" b="1" kern="100" spc="-110" dirty="0">
                <a:latin typeface="Meiryo UI" panose="020B0604030504040204" pitchFamily="50" charset="-128"/>
                <a:ea typeface="Meiryo UI" panose="020B0604030504040204" pitchFamily="50" charset="-128"/>
                <a:cs typeface="メイリオ" pitchFamily="50" charset="-128"/>
              </a:rPr>
              <a:t>先生</a:t>
            </a:r>
            <a:endParaRPr lang="ja-JP" altLang="en-US" sz="1200" b="1"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12A7BBA-BFAB-4CB2-B28B-4CF4C66648FD}"/>
              </a:ext>
            </a:extLst>
          </p:cNvPr>
          <p:cNvSpPr/>
          <p:nvPr/>
        </p:nvSpPr>
        <p:spPr>
          <a:xfrm>
            <a:off x="520503" y="5517488"/>
            <a:ext cx="6843933" cy="1339854"/>
          </a:xfrm>
          <a:prstGeom prst="rect">
            <a:avLst/>
          </a:prstGeom>
        </p:spPr>
        <p:txBody>
          <a:bodyPr wrap="square">
            <a:spAutoFit/>
          </a:bodyPr>
          <a:lstStyle/>
          <a:p>
            <a:pPr algn="r">
              <a:lnSpc>
                <a:spcPct val="150000"/>
              </a:lnSpc>
              <a:spcAft>
                <a:spcPts val="0"/>
              </a:spcAft>
            </a:pP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sym typeface="Wingdings" pitchFamily="2" charset="2"/>
              </a:rPr>
              <a:t>　　　座長　　　　　千葉大学大学院医学研究院　内分泌代謝・血液・老年内科学　准教授　</a:t>
            </a:r>
            <a:r>
              <a:rPr lang="ja-JP"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sym typeface="Wingdings" pitchFamily="2" charset="2"/>
              </a:rPr>
              <a:t>小野 啓 </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sym typeface="Wingdings" pitchFamily="2" charset="2"/>
              </a:rPr>
              <a:t>先生</a:t>
            </a:r>
            <a:endParaRPr lang="en-US" altLang="ja-JP" sz="1200" b="1" kern="100" dirty="0">
              <a:solidFill>
                <a:srgbClr val="000000"/>
              </a:solidFill>
              <a:latin typeface="Meiryo UI" panose="020B0604030504040204" pitchFamily="50" charset="-128"/>
              <a:ea typeface="Meiryo UI" panose="020B0604030504040204" pitchFamily="50" charset="-128"/>
              <a:cs typeface="メイリオ" pitchFamily="50" charset="-128"/>
              <a:sym typeface="Wingdings" pitchFamily="2" charset="2"/>
            </a:endParaRPr>
          </a:p>
          <a:p>
            <a:pPr algn="ctr">
              <a:lnSpc>
                <a:spcPct val="150000"/>
              </a:lnSpc>
              <a:spcAft>
                <a:spcPts val="0"/>
              </a:spcAft>
            </a:pPr>
            <a:r>
              <a:rPr lang="ja-JP" altLang="en-US" sz="1600" b="1" kern="100" dirty="0">
                <a:solidFill>
                  <a:srgbClr val="000000"/>
                </a:solidFill>
                <a:latin typeface="Meiryo UI" panose="020B0604030504040204" pitchFamily="50" charset="-128"/>
                <a:ea typeface="Meiryo UI" panose="020B0604030504040204" pitchFamily="50" charset="-128"/>
                <a:cs typeface="メイリオ" pitchFamily="50" charset="-128"/>
              </a:rPr>
              <a:t>「糖尿病神経障害の診断と治療の秘訣」</a:t>
            </a:r>
            <a:endParaRPr lang="en-US" altLang="ja-JP" sz="1600" b="1" kern="100" dirty="0">
              <a:solidFill>
                <a:srgbClr val="000000"/>
              </a:solidFill>
              <a:latin typeface="Meiryo UI" panose="020B0604030504040204" pitchFamily="50" charset="-128"/>
              <a:ea typeface="Meiryo UI" panose="020B0604030504040204" pitchFamily="50" charset="-128"/>
              <a:cs typeface="メイリオ" pitchFamily="50" charset="-128"/>
            </a:endParaRPr>
          </a:p>
          <a:p>
            <a:pPr algn="r">
              <a:lnSpc>
                <a:spcPct val="150000"/>
              </a:lnSpc>
              <a:spcAft>
                <a:spcPts val="0"/>
              </a:spcAft>
            </a:pPr>
            <a:r>
              <a:rPr lang="ja-JP" altLang="en-US" sz="1200" b="1" kern="100" spc="-80" dirty="0">
                <a:solidFill>
                  <a:srgbClr val="000000"/>
                </a:solidFill>
                <a:latin typeface="Meiryo UI" panose="020B0604030504040204" pitchFamily="50" charset="-128"/>
                <a:ea typeface="Meiryo UI" panose="020B0604030504040204" pitchFamily="50" charset="-128"/>
                <a:cs typeface="メイリオ" pitchFamily="50" charset="-128"/>
              </a:rPr>
              <a:t>鹿児島大学大学院医歯学総合研究科 医歯学教育開発センター センター長</a:t>
            </a:r>
            <a:endParaRPr lang="en-US" altLang="ja-JP" sz="1200" b="1" kern="100" spc="-80" dirty="0">
              <a:solidFill>
                <a:srgbClr val="000000"/>
              </a:solidFill>
              <a:latin typeface="Meiryo UI" panose="020B0604030504040204" pitchFamily="50" charset="-128"/>
              <a:ea typeface="Meiryo UI" panose="020B0604030504040204" pitchFamily="50" charset="-128"/>
              <a:cs typeface="メイリオ" pitchFamily="50" charset="-128"/>
            </a:endParaRPr>
          </a:p>
          <a:p>
            <a:pPr algn="r">
              <a:lnSpc>
                <a:spcPct val="150000"/>
              </a:lnSpc>
              <a:spcAft>
                <a:spcPts val="0"/>
              </a:spcAft>
            </a:pP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社会・行動医学　医歯学教育学講座　教授　</a:t>
            </a:r>
            <a:r>
              <a:rPr lang="ja-JP"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横尾 英孝 </a:t>
            </a: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先生</a:t>
            </a:r>
          </a:p>
        </p:txBody>
      </p:sp>
      <p:sp>
        <p:nvSpPr>
          <p:cNvPr id="8" name="正方形/長方形 7">
            <a:extLst>
              <a:ext uri="{FF2B5EF4-FFF2-40B4-BE49-F238E27FC236}">
                <a16:creationId xmlns:a16="http://schemas.microsoft.com/office/drawing/2014/main" id="{CED8F97D-8FCD-4458-B0F5-704BF49B5D8B}"/>
              </a:ext>
            </a:extLst>
          </p:cNvPr>
          <p:cNvSpPr/>
          <p:nvPr/>
        </p:nvSpPr>
        <p:spPr>
          <a:xfrm>
            <a:off x="246491" y="6998397"/>
            <a:ext cx="7124980" cy="1142236"/>
          </a:xfrm>
          <a:prstGeom prst="rect">
            <a:avLst/>
          </a:prstGeom>
        </p:spPr>
        <p:txBody>
          <a:bodyPr wrap="square">
            <a:spAutoFit/>
          </a:bodyPr>
          <a:lstStyle/>
          <a:p>
            <a:pPr algn="r">
              <a:lnSpc>
                <a:spcPct val="150000"/>
              </a:lnSpc>
              <a:spcAft>
                <a:spcPts val="0"/>
              </a:spcAft>
            </a:pPr>
            <a:r>
              <a:rPr lang="ja-JP"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座長 　　　　　　　千葉大学大学院医学研究院　内分泌代謝・血液・老年内科学　教授　</a:t>
            </a:r>
            <a:r>
              <a:rPr lang="ja-JP"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横手 幸太郎 </a:t>
            </a:r>
            <a:r>
              <a:rPr lang="zh-CN"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先生</a:t>
            </a:r>
            <a:endParaRPr lang="en-US" altLang="zh-CN" sz="1200" b="1" kern="100" dirty="0">
              <a:solidFill>
                <a:srgbClr val="000000"/>
              </a:solidFill>
              <a:latin typeface="Meiryo UI" panose="020B0604030504040204" pitchFamily="50" charset="-128"/>
              <a:ea typeface="Meiryo UI" panose="020B0604030504040204" pitchFamily="50" charset="-128"/>
              <a:cs typeface="メイリオ" pitchFamily="50" charset="-128"/>
            </a:endParaRPr>
          </a:p>
          <a:p>
            <a:pPr algn="ctr">
              <a:lnSpc>
                <a:spcPct val="150000"/>
              </a:lnSpc>
              <a:spcAft>
                <a:spcPts val="0"/>
              </a:spcAft>
            </a:pPr>
            <a:r>
              <a:rPr lang="en-US" altLang="ja-JP" sz="1600" b="1" kern="100" dirty="0">
                <a:solidFill>
                  <a:srgbClr val="FF0000"/>
                </a:solidFill>
                <a:latin typeface="Meiryo UI" panose="020B0604030504040204" pitchFamily="50" charset="-128"/>
                <a:ea typeface="Meiryo UI" panose="020B0604030504040204" pitchFamily="50" charset="-128"/>
                <a:cs typeface="メイリオ" pitchFamily="50" charset="-128"/>
              </a:rPr>
              <a:t>『</a:t>
            </a:r>
            <a:r>
              <a:rPr lang="ja-JP" altLang="en-US" sz="1600" b="1" kern="100" dirty="0">
                <a:solidFill>
                  <a:srgbClr val="FF0000"/>
                </a:solidFill>
                <a:latin typeface="Meiryo UI" panose="020B0604030504040204" pitchFamily="50" charset="-128"/>
                <a:ea typeface="Meiryo UI" panose="020B0604030504040204" pitchFamily="50" charset="-128"/>
                <a:cs typeface="メイリオ" pitchFamily="50" charset="-128"/>
              </a:rPr>
              <a:t>がんゼロ社会の実現に向けた</a:t>
            </a:r>
            <a:r>
              <a:rPr lang="en-US" altLang="ja-JP" sz="1600" b="1" kern="100" dirty="0">
                <a:solidFill>
                  <a:srgbClr val="FF0000"/>
                </a:solidFill>
                <a:latin typeface="Meiryo UI" panose="020B0604030504040204" pitchFamily="50" charset="-128"/>
                <a:ea typeface="Meiryo UI" panose="020B0604030504040204" pitchFamily="50" charset="-128"/>
                <a:cs typeface="メイリオ" pitchFamily="50" charset="-128"/>
              </a:rPr>
              <a:t>Pre-Cancer</a:t>
            </a:r>
            <a:r>
              <a:rPr lang="ja-JP" altLang="en-US" sz="1600" b="1" kern="100" dirty="0">
                <a:solidFill>
                  <a:srgbClr val="FF0000"/>
                </a:solidFill>
                <a:latin typeface="Meiryo UI" panose="020B0604030504040204" pitchFamily="50" charset="-128"/>
                <a:ea typeface="Meiryo UI" panose="020B0604030504040204" pitchFamily="50" charset="-128"/>
                <a:cs typeface="メイリオ" pitchFamily="50" charset="-128"/>
              </a:rPr>
              <a:t>の診断と治療戦略</a:t>
            </a:r>
            <a:r>
              <a:rPr lang="en-US" altLang="ja-JP" sz="1600" b="1" kern="100" dirty="0">
                <a:solidFill>
                  <a:srgbClr val="FF0000"/>
                </a:solidFill>
                <a:latin typeface="Meiryo UI" panose="020B0604030504040204" pitchFamily="50" charset="-128"/>
                <a:ea typeface="Meiryo UI" panose="020B0604030504040204" pitchFamily="50" charset="-128"/>
                <a:cs typeface="メイリオ" pitchFamily="50" charset="-128"/>
              </a:rPr>
              <a:t>』</a:t>
            </a:r>
          </a:p>
          <a:p>
            <a:pPr algn="r">
              <a:lnSpc>
                <a:spcPct val="150000"/>
              </a:lnSpc>
              <a:spcAft>
                <a:spcPts val="0"/>
              </a:spcAft>
            </a:pPr>
            <a:r>
              <a:rPr lang="zh-TW" altLang="en-US" sz="1200" b="1" dirty="0">
                <a:latin typeface="Meiryo UI" panose="020B0604030504040204" pitchFamily="50" charset="-128"/>
                <a:ea typeface="Meiryo UI" panose="020B0604030504040204" pitchFamily="50" charset="-128"/>
                <a:cs typeface="メイリオ" pitchFamily="50" charset="-128"/>
              </a:rPr>
              <a:t>東京医科大学</a:t>
            </a:r>
            <a:r>
              <a:rPr lang="ja-JP" altLang="en-US" sz="1200" b="1" dirty="0">
                <a:latin typeface="Meiryo UI" panose="020B0604030504040204" pitchFamily="50" charset="-128"/>
                <a:ea typeface="Meiryo UI" panose="020B0604030504040204" pitchFamily="50" charset="-128"/>
                <a:cs typeface="メイリオ" pitchFamily="50" charset="-128"/>
              </a:rPr>
              <a:t>　</a:t>
            </a:r>
            <a:r>
              <a:rPr lang="zh-TW" altLang="en-US" sz="1200" b="1" dirty="0">
                <a:latin typeface="Meiryo UI" panose="020B0604030504040204" pitchFamily="50" charset="-128"/>
                <a:ea typeface="Meiryo UI" panose="020B0604030504040204" pitchFamily="50" charset="-128"/>
                <a:cs typeface="メイリオ" pitchFamily="50" charset="-128"/>
              </a:rPr>
              <a:t>分子細胞治療研究部門</a:t>
            </a:r>
            <a:r>
              <a:rPr lang="ja-JP" altLang="en-US" sz="1200" b="1" dirty="0">
                <a:latin typeface="Meiryo UI" panose="020B0604030504040204" pitchFamily="50" charset="-128"/>
                <a:ea typeface="Meiryo UI" panose="020B0604030504040204" pitchFamily="50" charset="-128"/>
                <a:cs typeface="メイリオ" pitchFamily="50" charset="-128"/>
              </a:rPr>
              <a:t>　</a:t>
            </a:r>
            <a:r>
              <a:rPr lang="zh-TW" altLang="en-US" sz="1200" b="1" dirty="0">
                <a:latin typeface="Meiryo UI" panose="020B0604030504040204" pitchFamily="50" charset="-128"/>
                <a:ea typeface="Meiryo UI" panose="020B0604030504040204" pitchFamily="50" charset="-128"/>
                <a:cs typeface="メイリオ" pitchFamily="50" charset="-128"/>
              </a:rPr>
              <a:t>教授</a:t>
            </a:r>
            <a:r>
              <a:rPr lang="ja-JP" altLang="en-US" sz="1200" b="1" dirty="0">
                <a:latin typeface="Meiryo UI" panose="020B0604030504040204" pitchFamily="50" charset="-128"/>
                <a:ea typeface="Meiryo UI" panose="020B0604030504040204" pitchFamily="50" charset="-128"/>
                <a:cs typeface="メイリオ" pitchFamily="50" charset="-128"/>
              </a:rPr>
              <a:t>　</a:t>
            </a:r>
            <a:r>
              <a:rPr lang="zh-TW" altLang="en-US" b="1" dirty="0">
                <a:latin typeface="Meiryo UI" panose="020B0604030504040204" pitchFamily="50" charset="-128"/>
                <a:ea typeface="Meiryo UI" panose="020B0604030504040204" pitchFamily="50" charset="-128"/>
                <a:cs typeface="メイリオ" pitchFamily="50" charset="-128"/>
              </a:rPr>
              <a:t>落谷 孝広 </a:t>
            </a:r>
            <a:r>
              <a:rPr lang="ja-JP" altLang="en-US" sz="1200" b="1" kern="100" dirty="0">
                <a:latin typeface="Meiryo UI" panose="020B0604030504040204" pitchFamily="50" charset="-128"/>
                <a:ea typeface="Meiryo UI" panose="020B0604030504040204" pitchFamily="50" charset="-128"/>
                <a:cs typeface="メイリオ" pitchFamily="50" charset="-128"/>
              </a:rPr>
              <a:t>先生</a:t>
            </a:r>
            <a:endParaRPr lang="en-US" altLang="ja-JP" sz="1200" b="1" kern="100" dirty="0">
              <a:latin typeface="Meiryo UI" panose="020B0604030504040204" pitchFamily="50" charset="-128"/>
              <a:ea typeface="Meiryo UI" panose="020B0604030504040204" pitchFamily="50" charset="-128"/>
              <a:cs typeface="メイリオ" pitchFamily="50" charset="-128"/>
            </a:endParaRPr>
          </a:p>
        </p:txBody>
      </p:sp>
      <p:sp>
        <p:nvSpPr>
          <p:cNvPr id="10" name="正方形/長方形 9">
            <a:extLst>
              <a:ext uri="{FF2B5EF4-FFF2-40B4-BE49-F238E27FC236}">
                <a16:creationId xmlns:a16="http://schemas.microsoft.com/office/drawing/2014/main" id="{8C858F5A-60DB-4B30-8394-D38DF6F8A901}"/>
              </a:ext>
            </a:extLst>
          </p:cNvPr>
          <p:cNvSpPr/>
          <p:nvPr/>
        </p:nvSpPr>
        <p:spPr>
          <a:xfrm>
            <a:off x="1322362" y="2456282"/>
            <a:ext cx="6007750" cy="370358"/>
          </a:xfrm>
          <a:prstGeom prst="rect">
            <a:avLst/>
          </a:prstGeom>
        </p:spPr>
        <p:txBody>
          <a:bodyPr wrap="square">
            <a:spAutoFit/>
          </a:bodyPr>
          <a:lstStyle/>
          <a:p>
            <a:pPr algn="r">
              <a:lnSpc>
                <a:spcPct val="150000"/>
              </a:lnSpc>
            </a:pPr>
            <a:r>
              <a:rPr lang="zh-CN"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千葉大学大学院医学研究院　代謝生理学　教授　</a:t>
            </a:r>
            <a:r>
              <a:rPr lang="zh-CN" altLang="en-US" sz="1400" b="1" kern="100" dirty="0">
                <a:solidFill>
                  <a:srgbClr val="000000"/>
                </a:solidFill>
                <a:latin typeface="Meiryo UI" panose="020B0604030504040204" pitchFamily="50" charset="-128"/>
                <a:ea typeface="Meiryo UI" panose="020B0604030504040204" pitchFamily="50" charset="-128"/>
                <a:cs typeface="メイリオ" pitchFamily="50" charset="-128"/>
              </a:rPr>
              <a:t>三木　隆司 </a:t>
            </a:r>
            <a:r>
              <a:rPr lang="zh-CN" altLang="en-US" sz="1200" b="1" kern="100" dirty="0">
                <a:solidFill>
                  <a:srgbClr val="000000"/>
                </a:solidFill>
                <a:latin typeface="Meiryo UI" panose="020B0604030504040204" pitchFamily="50" charset="-128"/>
                <a:ea typeface="Meiryo UI" panose="020B0604030504040204" pitchFamily="50" charset="-128"/>
                <a:cs typeface="メイリオ" pitchFamily="50" charset="-128"/>
              </a:rPr>
              <a:t>先生</a:t>
            </a:r>
            <a:endParaRPr lang="en-US" altLang="ja-JP" sz="1200" b="1" kern="100" dirty="0">
              <a:solidFill>
                <a:srgbClr val="000000"/>
              </a:solidFill>
              <a:highlight>
                <a:srgbClr val="FFFF00"/>
              </a:highlight>
              <a:latin typeface="Meiryo UI" panose="020B0604030504040204" pitchFamily="50" charset="-128"/>
              <a:ea typeface="Meiryo UI" panose="020B0604030504040204" pitchFamily="50" charset="-128"/>
              <a:cs typeface="メイリオ" pitchFamily="50" charset="-128"/>
            </a:endParaRPr>
          </a:p>
        </p:txBody>
      </p:sp>
      <p:sp>
        <p:nvSpPr>
          <p:cNvPr id="15" name="テキスト ボックス 14">
            <a:extLst>
              <a:ext uri="{FF2B5EF4-FFF2-40B4-BE49-F238E27FC236}">
                <a16:creationId xmlns:a16="http://schemas.microsoft.com/office/drawing/2014/main" id="{9D9545B7-6763-48C7-AD2C-5A1B8E49650E}"/>
              </a:ext>
            </a:extLst>
          </p:cNvPr>
          <p:cNvSpPr txBox="1"/>
          <p:nvPr/>
        </p:nvSpPr>
        <p:spPr>
          <a:xfrm>
            <a:off x="2274800" y="838463"/>
            <a:ext cx="2778370" cy="369332"/>
          </a:xfrm>
          <a:prstGeom prst="rect">
            <a:avLst/>
          </a:prstGeom>
          <a:noFill/>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a:t>
            </a:r>
            <a:r>
              <a:rPr kumimoji="1" lang="en-US" altLang="ja-JP" b="1" dirty="0">
                <a:latin typeface="Meiryo UI" panose="020B0604030504040204" pitchFamily="50" charset="-128"/>
                <a:ea typeface="Meiryo UI" panose="020B0604030504040204" pitchFamily="50" charset="-128"/>
              </a:rPr>
              <a:t>Web</a:t>
            </a:r>
            <a:r>
              <a:rPr kumimoji="1" lang="ja-JP" altLang="en-US" b="1" dirty="0">
                <a:latin typeface="Meiryo UI" panose="020B0604030504040204" pitchFamily="50" charset="-128"/>
                <a:ea typeface="Meiryo UI" panose="020B0604030504040204" pitchFamily="50" charset="-128"/>
              </a:rPr>
              <a:t>同時配信～</a:t>
            </a:r>
          </a:p>
        </p:txBody>
      </p:sp>
    </p:spTree>
    <p:extLst>
      <p:ext uri="{BB962C8B-B14F-4D97-AF65-F5344CB8AC3E}">
        <p14:creationId xmlns:p14="http://schemas.microsoft.com/office/powerpoint/2010/main" val="95231382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20</_x4e26__x3073__x9806_>
  </documentManagement>
</p:properties>
</file>

<file path=customXml/itemProps1.xml><?xml version="1.0" encoding="utf-8"?>
<ds:datastoreItem xmlns:ds="http://schemas.openxmlformats.org/officeDocument/2006/customXml" ds:itemID="{4FD58DF1-7F2D-4A78-A0D0-9BEB7DDA2E8A}">
  <ds:schemaRefs>
    <ds:schemaRef ds:uri="http://schemas.microsoft.com/sharepoint/v3/contenttype/forms"/>
  </ds:schemaRefs>
</ds:datastoreItem>
</file>

<file path=customXml/itemProps2.xml><?xml version="1.0" encoding="utf-8"?>
<ds:datastoreItem xmlns:ds="http://schemas.openxmlformats.org/officeDocument/2006/customXml" ds:itemID="{EDDDD063-967B-4741-842F-AEE2739EC6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D0F47F-1DE2-454F-9139-BD8C15555E0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sharepoint/v3"/>
    <ds:schemaRef ds:uri="http://schemas.microsoft.com/office/2006/documentManagement/types"/>
    <ds:schemaRef ds:uri="http://schemas.microsoft.com/office/infopath/2007/PartnerControls"/>
    <ds:schemaRef ds:uri="604f3def-9706-4e0d-bd6a-1976fe0d2b8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665</TotalTime>
  <Words>701</Words>
  <Application>Microsoft Office PowerPoint</Application>
  <PresentationFormat>ユーザー設定</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游ゴシック</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Shimizu</dc:creator>
  <cp:lastModifiedBy>USHIODA MASAMUNE / 潮田 政宗</cp:lastModifiedBy>
  <cp:revision>100</cp:revision>
  <cp:lastPrinted>2020-09-25T00:23:57Z</cp:lastPrinted>
  <dcterms:created xsi:type="dcterms:W3CDTF">2018-12-05T07:38:28Z</dcterms:created>
  <dcterms:modified xsi:type="dcterms:W3CDTF">2022-07-13T06:23:15Z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